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sldIdLst>
    <p:sldId id="256" r:id="rId2"/>
    <p:sldId id="266" r:id="rId3"/>
    <p:sldId id="261" r:id="rId4"/>
    <p:sldId id="262" r:id="rId5"/>
    <p:sldId id="263" r:id="rId6"/>
    <p:sldId id="264" r:id="rId7"/>
    <p:sldId id="257" r:id="rId8"/>
    <p:sldId id="258" r:id="rId9"/>
    <p:sldId id="267" r:id="rId10"/>
    <p:sldId id="259"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84" d="100"/>
          <a:sy n="84" d="100"/>
        </p:scale>
        <p:origin x="-282" y="-1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23172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96380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931702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040719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100840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658055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5/23/2017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29860257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32072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43272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13388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5/23/2017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553245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5/23/2017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19585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5/23/2017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544027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5/23/2017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05549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5/23/2017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2917619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5/23/2017</a:t>
            </a:fld>
            <a:endParaRPr lang="en-US" dirty="0"/>
          </a:p>
        </p:txBody>
      </p:sp>
    </p:spTree>
    <p:extLst>
      <p:ext uri="{BB962C8B-B14F-4D97-AF65-F5344CB8AC3E}">
        <p14:creationId xmlns:p14="http://schemas.microsoft.com/office/powerpoint/2010/main" val="3304217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5/23/2017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00429976"/>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Operationalizing Self-Care Strategies </a:t>
            </a:r>
            <a:endParaRPr lang="en-US" dirty="0"/>
          </a:p>
        </p:txBody>
      </p:sp>
      <p:sp>
        <p:nvSpPr>
          <p:cNvPr id="3" name="Subtitle 2"/>
          <p:cNvSpPr>
            <a:spLocks noGrp="1"/>
          </p:cNvSpPr>
          <p:nvPr>
            <p:ph type="subTitle" idx="1"/>
          </p:nvPr>
        </p:nvSpPr>
        <p:spPr/>
        <p:txBody>
          <a:bodyPr/>
          <a:lstStyle/>
          <a:p>
            <a:r>
              <a:rPr lang="en-US" dirty="0" smtClean="0"/>
              <a:t>Supportive Housing Network of New York </a:t>
            </a:r>
            <a:r>
              <a:rPr lang="en-US" dirty="0" smtClean="0"/>
              <a:t>Annual </a:t>
            </a:r>
            <a:r>
              <a:rPr lang="en-US" dirty="0" smtClean="0"/>
              <a:t>Conference 2017 </a:t>
            </a:r>
          </a:p>
          <a:p>
            <a:r>
              <a:rPr lang="en-US" dirty="0" smtClean="0"/>
              <a:t>Mary Adams, LCSW, University Settlement/The Door </a:t>
            </a:r>
            <a:endParaRPr lang="en-US" dirty="0"/>
          </a:p>
        </p:txBody>
      </p:sp>
    </p:spTree>
    <p:extLst>
      <p:ext uri="{BB962C8B-B14F-4D97-AF65-F5344CB8AC3E}">
        <p14:creationId xmlns:p14="http://schemas.microsoft.com/office/powerpoint/2010/main" val="6450581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we our work, provide support for clients and keep ourselves healthy?</a:t>
            </a:r>
            <a:endParaRPr lang="en-US" dirty="0"/>
          </a:p>
        </p:txBody>
      </p:sp>
      <p:sp>
        <p:nvSpPr>
          <p:cNvPr id="3" name="Content Placeholder 2"/>
          <p:cNvSpPr>
            <a:spLocks noGrp="1"/>
          </p:cNvSpPr>
          <p:nvPr>
            <p:ph idx="1"/>
          </p:nvPr>
        </p:nvSpPr>
        <p:spPr>
          <a:xfrm>
            <a:off x="677334" y="2160589"/>
            <a:ext cx="8596668" cy="4260993"/>
          </a:xfrm>
        </p:spPr>
        <p:txBody>
          <a:bodyPr>
            <a:normAutofit fontScale="85000" lnSpcReduction="20000"/>
          </a:bodyPr>
          <a:lstStyle/>
          <a:p>
            <a:r>
              <a:rPr lang="en-US" dirty="0" smtClean="0"/>
              <a:t>Psychoeducation about the impact of trauma and secondary traumatic stress </a:t>
            </a:r>
          </a:p>
          <a:p>
            <a:pPr lvl="1"/>
            <a:r>
              <a:rPr lang="en-US" dirty="0" smtClean="0"/>
              <a:t>Acknowledging that helping professionals are at higher risk for STS</a:t>
            </a:r>
          </a:p>
          <a:p>
            <a:pPr lvl="1"/>
            <a:r>
              <a:rPr lang="en-US" dirty="0" smtClean="0"/>
              <a:t>Acknowledging our exposure &amp; increased exposure to crisis, trauma and STS in our work</a:t>
            </a:r>
          </a:p>
          <a:p>
            <a:r>
              <a:rPr lang="en-US" dirty="0" smtClean="0"/>
              <a:t>Recognizing and understanding our own responses to trauma </a:t>
            </a:r>
          </a:p>
          <a:p>
            <a:pPr lvl="1"/>
            <a:r>
              <a:rPr lang="en-US" dirty="0" smtClean="0"/>
              <a:t>Knowing how trauma &amp; crisis impacts us &amp; “shows up” in us</a:t>
            </a:r>
          </a:p>
          <a:p>
            <a:pPr lvl="1"/>
            <a:r>
              <a:rPr lang="en-US" dirty="0" smtClean="0"/>
              <a:t>Professional Self-Care – Oxygen Mask Analogy – you must take care of yourself before you can care for others</a:t>
            </a:r>
          </a:p>
          <a:p>
            <a:pPr lvl="1"/>
            <a:r>
              <a:rPr lang="en-US" dirty="0"/>
              <a:t>Creating a Self-Care Plan</a:t>
            </a:r>
          </a:p>
          <a:p>
            <a:r>
              <a:rPr lang="en-US" dirty="0" smtClean="0"/>
              <a:t>Building in support through individual and peer support and supervision</a:t>
            </a:r>
          </a:p>
          <a:p>
            <a:pPr lvl="1"/>
            <a:r>
              <a:rPr lang="en-US" dirty="0" smtClean="0"/>
              <a:t>Investing in supervision &amp; building in time to talk about stressors related to work</a:t>
            </a:r>
          </a:p>
          <a:p>
            <a:pPr lvl="1"/>
            <a:r>
              <a:rPr lang="en-US" dirty="0" smtClean="0"/>
              <a:t>Speak to your supervisor when you are feeling the impact of stress or trauma</a:t>
            </a:r>
          </a:p>
          <a:p>
            <a:r>
              <a:rPr lang="en-US" dirty="0" smtClean="0"/>
              <a:t>Organizational supports and structures that respond to crisis and support </a:t>
            </a:r>
          </a:p>
          <a:p>
            <a:pPr lvl="1"/>
            <a:r>
              <a:rPr lang="en-US" dirty="0" smtClean="0"/>
              <a:t>Take time when stress is impacting your well-being</a:t>
            </a:r>
          </a:p>
          <a:p>
            <a:pPr lvl="1"/>
            <a:r>
              <a:rPr lang="en-US" dirty="0" smtClean="0"/>
              <a:t>Create a Debriefing team</a:t>
            </a:r>
            <a:endParaRPr lang="en-US" dirty="0"/>
          </a:p>
        </p:txBody>
      </p:sp>
    </p:spTree>
    <p:extLst>
      <p:ext uri="{BB962C8B-B14F-4D97-AF65-F5344CB8AC3E}">
        <p14:creationId xmlns:p14="http://schemas.microsoft.com/office/powerpoint/2010/main" val="37774650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Balancing Empathy &amp; Self-Care </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b="1" dirty="0" smtClean="0"/>
              <a:t>Set </a:t>
            </a:r>
            <a:r>
              <a:rPr lang="en-US" b="1" dirty="0"/>
              <a:t>emotional boundaries</a:t>
            </a:r>
            <a:r>
              <a:rPr lang="en-US" dirty="0"/>
              <a:t>: Empathy and compassion are generally at the forefront of a human services career. The challenge is to remain compassionate, empathetic, and supportive of others without becoming overly involved and taking on another’s pain. Setting emotional boundaries helps maintain a connection while still remembering and honoring the fact that you are a separate person with your own needs</a:t>
            </a:r>
            <a:r>
              <a:rPr lang="en-US" dirty="0" smtClean="0"/>
              <a:t>.</a:t>
            </a:r>
          </a:p>
          <a:p>
            <a:pPr marL="0" indent="0">
              <a:buNone/>
            </a:pPr>
            <a:r>
              <a:rPr lang="en-US" b="1" dirty="0"/>
              <a:t>Post</a:t>
            </a:r>
            <a:r>
              <a:rPr lang="en-US" dirty="0"/>
              <a:t>-</a:t>
            </a:r>
            <a:r>
              <a:rPr lang="en-US" b="1" dirty="0"/>
              <a:t>traumatic growth</a:t>
            </a:r>
            <a:r>
              <a:rPr lang="en-US" dirty="0"/>
              <a:t> refers to positive psychological change experienced as a result of adversity and other challenges in order to rise to a higher level of functioning.</a:t>
            </a:r>
          </a:p>
          <a:p>
            <a:r>
              <a:rPr lang="en-US" dirty="0"/>
              <a:t>Resilience is empowering</a:t>
            </a:r>
          </a:p>
          <a:p>
            <a:r>
              <a:rPr lang="en-US" dirty="0"/>
              <a:t>Stress is not all bad</a:t>
            </a:r>
          </a:p>
          <a:p>
            <a:r>
              <a:rPr lang="en-US" dirty="0"/>
              <a:t>There is a path out of trauma </a:t>
            </a:r>
          </a:p>
          <a:p>
            <a:r>
              <a:rPr lang="en-US" dirty="0"/>
              <a:t>Perfection, ease of existence and a guarantee of safety is an illusion</a:t>
            </a:r>
          </a:p>
          <a:p>
            <a:pPr marL="0" indent="0">
              <a:buNone/>
            </a:pPr>
            <a:endParaRPr lang="en-US" dirty="0"/>
          </a:p>
        </p:txBody>
      </p:sp>
    </p:spTree>
    <p:extLst>
      <p:ext uri="{BB962C8B-B14F-4D97-AF65-F5344CB8AC3E}">
        <p14:creationId xmlns:p14="http://schemas.microsoft.com/office/powerpoint/2010/main" val="609597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Crisis Debriefing to Integrate Trauma Informed Practices &amp; Self-Care</a:t>
            </a:r>
            <a:endParaRPr lang="en-US" dirty="0"/>
          </a:p>
        </p:txBody>
      </p:sp>
      <p:sp>
        <p:nvSpPr>
          <p:cNvPr id="3" name="Content Placeholder 2"/>
          <p:cNvSpPr>
            <a:spLocks noGrp="1"/>
          </p:cNvSpPr>
          <p:nvPr>
            <p:ph idx="1"/>
          </p:nvPr>
        </p:nvSpPr>
        <p:spPr/>
        <p:txBody>
          <a:bodyPr/>
          <a:lstStyle/>
          <a:p>
            <a:pPr marL="0" indent="0">
              <a:buNone/>
            </a:pPr>
            <a:r>
              <a:rPr lang="en-US" dirty="0" smtClean="0"/>
              <a:t>What is debriefing? </a:t>
            </a:r>
          </a:p>
          <a:p>
            <a:pPr marL="0" indent="0">
              <a:buNone/>
            </a:pPr>
            <a:endParaRPr lang="en-US" dirty="0"/>
          </a:p>
          <a:p>
            <a:pPr marL="0" indent="0">
              <a:buNone/>
            </a:pPr>
            <a:r>
              <a:rPr lang="en-US" dirty="0" smtClean="0"/>
              <a:t>Debriefing </a:t>
            </a:r>
            <a:r>
              <a:rPr lang="en-US" dirty="0"/>
              <a:t>refers to a formal strategy used by trained facilitators to respond when a crisis or traumatic event occurs. A team (two or more people) will “debrief“ with a department or a group of staff or team when members have experienced a traumatic event.  </a:t>
            </a:r>
          </a:p>
          <a:p>
            <a:r>
              <a:rPr lang="en-US" dirty="0"/>
              <a:t>Traumatic events can include: </a:t>
            </a:r>
          </a:p>
          <a:p>
            <a:pPr lvl="1"/>
            <a:r>
              <a:rPr lang="en-US" dirty="0"/>
              <a:t>The serious injury or death of a client/participant or participants family member</a:t>
            </a:r>
          </a:p>
          <a:p>
            <a:pPr lvl="1"/>
            <a:r>
              <a:rPr lang="en-US" dirty="0"/>
              <a:t>Serious violence that has impacted the community, a staff member, a participant</a:t>
            </a:r>
          </a:p>
          <a:p>
            <a:pPr lvl="1"/>
            <a:r>
              <a:rPr lang="en-US" dirty="0"/>
              <a:t>Responding after a physical/natural disaster such as fire, earthquake, terrorism, car/plane crash</a:t>
            </a:r>
          </a:p>
          <a:p>
            <a:endParaRPr lang="en-US" dirty="0"/>
          </a:p>
        </p:txBody>
      </p:sp>
    </p:spTree>
    <p:extLst>
      <p:ext uri="{BB962C8B-B14F-4D97-AF65-F5344CB8AC3E}">
        <p14:creationId xmlns:p14="http://schemas.microsoft.com/office/powerpoint/2010/main" val="19233349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first, a word about crisis &amp; trauma and the helping professional</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	</a:t>
            </a:r>
          </a:p>
          <a:p>
            <a:pPr marL="0" indent="0">
              <a:buNone/>
            </a:pPr>
            <a:r>
              <a:rPr lang="en-US" sz="2400" dirty="0" smtClean="0"/>
              <a:t>To understand debriefing after a crisis, helping professionals first need to talk about our work, the impact of trauma in our work and understand secondary traumatic stress. Once we have thought about crisis in the context of our work we will be better able to respond to crisis, for ourselves, for our teams and for our clients and communities. </a:t>
            </a:r>
            <a:endParaRPr lang="en-US" sz="2400" dirty="0"/>
          </a:p>
        </p:txBody>
      </p:sp>
    </p:spTree>
    <p:extLst>
      <p:ext uri="{BB962C8B-B14F-4D97-AF65-F5344CB8AC3E}">
        <p14:creationId xmlns:p14="http://schemas.microsoft.com/office/powerpoint/2010/main" val="23537186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Secondary Traumatic Stress</a:t>
            </a:r>
            <a:endParaRPr lang="en-US" dirty="0"/>
          </a:p>
        </p:txBody>
      </p:sp>
      <p:sp>
        <p:nvSpPr>
          <p:cNvPr id="3" name="Content Placeholder 2"/>
          <p:cNvSpPr>
            <a:spLocks noGrp="1"/>
          </p:cNvSpPr>
          <p:nvPr>
            <p:ph idx="1"/>
          </p:nvPr>
        </p:nvSpPr>
        <p:spPr/>
        <p:txBody>
          <a:bodyPr/>
          <a:lstStyle/>
          <a:p>
            <a:endParaRPr lang="en-US" dirty="0" smtClean="0"/>
          </a:p>
          <a:p>
            <a:r>
              <a:rPr lang="en-US" dirty="0"/>
              <a:t>Secondary traumatic stress is the emotional duress that results when an individual hears about the firsthand trauma experiences of another. Its symptoms mimic those of post-traumatic stress disorder (PTSD). </a:t>
            </a:r>
          </a:p>
          <a:p>
            <a:endParaRPr lang="en-US" dirty="0" smtClean="0"/>
          </a:p>
          <a:p>
            <a:r>
              <a:rPr lang="en-US" dirty="0" smtClean="0"/>
              <a:t>Secondary </a:t>
            </a:r>
            <a:r>
              <a:rPr lang="en-US" dirty="0"/>
              <a:t>trauma is commonly referred to as "the stress resulting from </a:t>
            </a:r>
            <a:r>
              <a:rPr lang="en-US" i="1" dirty="0"/>
              <a:t>helping or wanting to help a traumatized or suffering person</a:t>
            </a:r>
          </a:p>
        </p:txBody>
      </p:sp>
    </p:spTree>
    <p:extLst>
      <p:ext uri="{BB962C8B-B14F-4D97-AF65-F5344CB8AC3E}">
        <p14:creationId xmlns:p14="http://schemas.microsoft.com/office/powerpoint/2010/main" val="2284254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Helping Professionals are at Higher Risk for Secondary Traumatic Stress</a:t>
            </a:r>
            <a:endParaRPr lang="en-US" dirty="0"/>
          </a:p>
        </p:txBody>
      </p:sp>
      <p:sp>
        <p:nvSpPr>
          <p:cNvPr id="3" name="Content Placeholder 2"/>
          <p:cNvSpPr>
            <a:spLocks noGrp="1"/>
          </p:cNvSpPr>
          <p:nvPr>
            <p:ph idx="1"/>
          </p:nvPr>
        </p:nvSpPr>
        <p:spPr>
          <a:xfrm>
            <a:off x="677334" y="2160589"/>
            <a:ext cx="8596668" cy="4271384"/>
          </a:xfrm>
        </p:spPr>
        <p:txBody>
          <a:bodyPr>
            <a:normAutofit lnSpcReduction="10000"/>
          </a:bodyPr>
          <a:lstStyle/>
          <a:p>
            <a:r>
              <a:rPr lang="en-US" dirty="0" smtClean="0"/>
              <a:t>We are drawn to work because it brings meaning to our life. Often we are passionate and deeply committed to what we do</a:t>
            </a:r>
          </a:p>
          <a:p>
            <a:pPr lvl="1"/>
            <a:r>
              <a:rPr lang="en-US" dirty="0" smtClean="0"/>
              <a:t>“I want to give back”; “I like being role model or mentor”; “I want to make a difference”</a:t>
            </a:r>
          </a:p>
          <a:p>
            <a:pPr lvl="1"/>
            <a:r>
              <a:rPr lang="en-US" dirty="0" smtClean="0"/>
              <a:t>We may come from the community; be committed to positive change, committed to advocacy, breaking cycles, etc.</a:t>
            </a:r>
          </a:p>
          <a:p>
            <a:pPr lvl="1"/>
            <a:endParaRPr lang="en-US" dirty="0" smtClean="0"/>
          </a:p>
          <a:p>
            <a:r>
              <a:rPr lang="en-US" dirty="0" smtClean="0"/>
              <a:t>We are often empathic by nature – something that can make us “good” at our work.</a:t>
            </a:r>
          </a:p>
          <a:p>
            <a:r>
              <a:rPr lang="en-US" dirty="0" smtClean="0"/>
              <a:t>But there is a cost to our caring; evidence shows helping professionals are at high risk for Secondary traumatic stress.</a:t>
            </a:r>
          </a:p>
          <a:p>
            <a:pPr lvl="1"/>
            <a:r>
              <a:rPr lang="en-US" dirty="0" smtClean="0"/>
              <a:t>Suffering from STS impacts &amp; hurts our clients</a:t>
            </a:r>
          </a:p>
          <a:p>
            <a:pPr lvl="1"/>
            <a:r>
              <a:rPr lang="en-US" dirty="0" smtClean="0"/>
              <a:t>We can feel depleted and unable to do our jobs well (and may leave)</a:t>
            </a:r>
          </a:p>
          <a:p>
            <a:pPr lvl="1"/>
            <a:endParaRPr lang="en-US" dirty="0" smtClean="0"/>
          </a:p>
          <a:p>
            <a:pPr lvl="1"/>
            <a:endParaRPr lang="en-US" dirty="0"/>
          </a:p>
        </p:txBody>
      </p:sp>
    </p:spTree>
    <p:extLst>
      <p:ext uri="{BB962C8B-B14F-4D97-AF65-F5344CB8AC3E}">
        <p14:creationId xmlns:p14="http://schemas.microsoft.com/office/powerpoint/2010/main" val="4236596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symptoms &amp; conditions of STS</a:t>
            </a:r>
            <a:endParaRPr lang="en-US" dirty="0"/>
          </a:p>
        </p:txBody>
      </p:sp>
      <p:sp>
        <p:nvSpPr>
          <p:cNvPr id="4" name="Content Placeholder 3"/>
          <p:cNvSpPr>
            <a:spLocks noGrp="1"/>
          </p:cNvSpPr>
          <p:nvPr>
            <p:ph sz="half" idx="2"/>
          </p:nvPr>
        </p:nvSpPr>
        <p:spPr>
          <a:xfrm>
            <a:off x="675745" y="2005445"/>
            <a:ext cx="4185623" cy="4035917"/>
          </a:xfrm>
        </p:spPr>
        <p:txBody>
          <a:bodyPr/>
          <a:lstStyle/>
          <a:p>
            <a:r>
              <a:rPr lang="en-US" dirty="0" smtClean="0"/>
              <a:t>Fatigue/chronic exhaustion</a:t>
            </a:r>
            <a:endParaRPr lang="en-US" dirty="0"/>
          </a:p>
          <a:p>
            <a:r>
              <a:rPr lang="en-US" dirty="0" smtClean="0"/>
              <a:t>Hopelessness</a:t>
            </a:r>
            <a:endParaRPr lang="en-US" dirty="0"/>
          </a:p>
          <a:p>
            <a:r>
              <a:rPr lang="en-US" dirty="0"/>
              <a:t>Irritability</a:t>
            </a:r>
          </a:p>
          <a:p>
            <a:r>
              <a:rPr lang="en-US" dirty="0"/>
              <a:t>Sleeplessness/impacting sleep</a:t>
            </a:r>
          </a:p>
          <a:p>
            <a:r>
              <a:rPr lang="en-US" dirty="0"/>
              <a:t>Intrusive thoughts/reoccurring thoughts about the trauma</a:t>
            </a:r>
          </a:p>
          <a:p>
            <a:r>
              <a:rPr lang="en-US" dirty="0" smtClean="0"/>
              <a:t>Inadequate/ineffective</a:t>
            </a:r>
          </a:p>
          <a:p>
            <a:r>
              <a:rPr lang="en-US" dirty="0" smtClean="0"/>
              <a:t>Avoidance/Social Withdrawal</a:t>
            </a:r>
          </a:p>
          <a:p>
            <a:r>
              <a:rPr lang="en-US" dirty="0" smtClean="0"/>
              <a:t>Inability to listen or avoidance of clients</a:t>
            </a:r>
            <a:endParaRPr lang="en-US" dirty="0"/>
          </a:p>
        </p:txBody>
      </p:sp>
      <p:sp>
        <p:nvSpPr>
          <p:cNvPr id="6" name="Content Placeholder 5"/>
          <p:cNvSpPr>
            <a:spLocks noGrp="1"/>
          </p:cNvSpPr>
          <p:nvPr>
            <p:ph sz="quarter" idx="4"/>
          </p:nvPr>
        </p:nvSpPr>
        <p:spPr>
          <a:xfrm>
            <a:off x="5088384" y="2005445"/>
            <a:ext cx="4185617" cy="4035917"/>
          </a:xfrm>
        </p:spPr>
        <p:txBody>
          <a:bodyPr/>
          <a:lstStyle/>
          <a:p>
            <a:r>
              <a:rPr lang="en-US" dirty="0" smtClean="0"/>
              <a:t>Anger &amp; cynicism</a:t>
            </a:r>
            <a:endParaRPr lang="en-US" dirty="0"/>
          </a:p>
          <a:p>
            <a:r>
              <a:rPr lang="en-US" dirty="0"/>
              <a:t>Helpless</a:t>
            </a:r>
          </a:p>
          <a:p>
            <a:r>
              <a:rPr lang="en-US" dirty="0"/>
              <a:t>Disorganized/poor memory</a:t>
            </a:r>
          </a:p>
          <a:p>
            <a:r>
              <a:rPr lang="en-US" dirty="0" smtClean="0"/>
              <a:t>Lateness/reduced productivity</a:t>
            </a:r>
            <a:endParaRPr lang="en-US" dirty="0"/>
          </a:p>
          <a:p>
            <a:r>
              <a:rPr lang="en-US" dirty="0"/>
              <a:t>Physical ailments </a:t>
            </a:r>
          </a:p>
          <a:p>
            <a:r>
              <a:rPr lang="en-US" dirty="0" smtClean="0"/>
              <a:t>Guilt</a:t>
            </a:r>
          </a:p>
          <a:p>
            <a:r>
              <a:rPr lang="en-US" dirty="0" smtClean="0"/>
              <a:t>Fear</a:t>
            </a:r>
          </a:p>
          <a:p>
            <a:r>
              <a:rPr lang="en-US" dirty="0" smtClean="0"/>
              <a:t>Hypervigilance</a:t>
            </a:r>
          </a:p>
          <a:p>
            <a:r>
              <a:rPr lang="en-US" dirty="0" smtClean="0"/>
              <a:t>Disconnection/Poor boundaries</a:t>
            </a:r>
            <a:endParaRPr lang="en-US" dirty="0"/>
          </a:p>
        </p:txBody>
      </p:sp>
    </p:spTree>
    <p:extLst>
      <p:ext uri="{BB962C8B-B14F-4D97-AF65-F5344CB8AC3E}">
        <p14:creationId xmlns:p14="http://schemas.microsoft.com/office/powerpoint/2010/main" val="42866485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084118"/>
          </a:xfrm>
        </p:spPr>
        <p:txBody>
          <a:bodyPr>
            <a:normAutofit fontScale="90000"/>
          </a:bodyPr>
          <a:lstStyle/>
          <a:p>
            <a:r>
              <a:rPr lang="en-US" dirty="0" smtClean="0"/>
              <a:t>Debriefing – Restoring Resiliency Crisis Response </a:t>
            </a:r>
            <a:endParaRPr lang="en-US" dirty="0"/>
          </a:p>
        </p:txBody>
      </p:sp>
      <p:sp>
        <p:nvSpPr>
          <p:cNvPr id="3" name="Content Placeholder 2"/>
          <p:cNvSpPr>
            <a:spLocks noGrp="1"/>
          </p:cNvSpPr>
          <p:nvPr>
            <p:ph idx="1"/>
          </p:nvPr>
        </p:nvSpPr>
        <p:spPr>
          <a:xfrm>
            <a:off x="677333" y="1930400"/>
            <a:ext cx="10098039" cy="4470399"/>
          </a:xfrm>
        </p:spPr>
        <p:txBody>
          <a:bodyPr/>
          <a:lstStyle/>
          <a:p>
            <a:pPr marL="0" indent="0">
              <a:buNone/>
            </a:pPr>
            <a:r>
              <a:rPr lang="en-US" dirty="0" smtClean="0"/>
              <a:t>Our response to Crisis at program sites –</a:t>
            </a:r>
          </a:p>
          <a:p>
            <a:r>
              <a:rPr lang="en-US" dirty="0" smtClean="0"/>
              <a:t>Introduction &amp; describe the purpose and process; Structured group facilitated by group leaders. Questions are asked of each member – around the circle.</a:t>
            </a:r>
          </a:p>
          <a:p>
            <a:r>
              <a:rPr lang="en-US" dirty="0" smtClean="0"/>
              <a:t>Incident: Brief review of the incident will be used to begin talking about the incident</a:t>
            </a:r>
          </a:p>
          <a:p>
            <a:r>
              <a:rPr lang="en-US" dirty="0" smtClean="0"/>
              <a:t>Thoughts: from a cognitive discussion (what happened) to the affective domain (emotional or first thought, or most prominent thought).</a:t>
            </a:r>
          </a:p>
          <a:p>
            <a:r>
              <a:rPr lang="en-US" dirty="0" smtClean="0"/>
              <a:t>Reactions: focuses on the impact on the participants. The heart of the critical incident debriefing. Anger, sadness, loss, confusion, frustration, etc. may emerge. (helping staff connect the crisis to themselves &amp; their feelings)</a:t>
            </a:r>
          </a:p>
          <a:p>
            <a:r>
              <a:rPr lang="en-US" dirty="0" smtClean="0"/>
              <a:t>Symptoms: How has this shown up in you life? Cognitive, physical, emotional, behavioral symptoms, etc. (this is a teaching phase)</a:t>
            </a:r>
          </a:p>
          <a:p>
            <a:r>
              <a:rPr lang="en-US" dirty="0" smtClean="0"/>
              <a:t>Teaching: Normalize reactions/feelings – using Common Reactions to Stress; stages of grief &amp; loss can be reviewed; Stress management techniques are introduced. </a:t>
            </a:r>
            <a:r>
              <a:rPr lang="en-US" dirty="0" err="1" smtClean="0"/>
              <a:t>Psychoed</a:t>
            </a:r>
            <a:endParaRPr lang="en-US" dirty="0"/>
          </a:p>
        </p:txBody>
      </p:sp>
    </p:spTree>
    <p:extLst>
      <p:ext uri="{BB962C8B-B14F-4D97-AF65-F5344CB8AC3E}">
        <p14:creationId xmlns:p14="http://schemas.microsoft.com/office/powerpoint/2010/main" val="8369873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Debriefing – (Cont.)</a:t>
            </a:r>
            <a:endParaRPr lang="en-US" dirty="0"/>
          </a:p>
        </p:txBody>
      </p:sp>
      <p:sp>
        <p:nvSpPr>
          <p:cNvPr id="3" name="Content Placeholder 2"/>
          <p:cNvSpPr>
            <a:spLocks noGrp="1"/>
          </p:cNvSpPr>
          <p:nvPr>
            <p:ph idx="1"/>
          </p:nvPr>
        </p:nvSpPr>
        <p:spPr/>
        <p:txBody>
          <a:bodyPr/>
          <a:lstStyle/>
          <a:p>
            <a:r>
              <a:rPr lang="en-US" dirty="0" smtClean="0"/>
              <a:t>Close-Out: Facilitators summarize – our bodies &amp; minds responding to trauma physically &amp; emotionally. Ways to de-stress and calm ourselves</a:t>
            </a:r>
          </a:p>
          <a:p>
            <a:endParaRPr lang="en-US" dirty="0"/>
          </a:p>
          <a:p>
            <a:r>
              <a:rPr lang="en-US" dirty="0" smtClean="0"/>
              <a:t>Follow-Up: Refreshments, individual conversations, room to ask for individualized help/support or for facilitators to offer more support.  Follow up conversations with supervisors, phone calls to members may </a:t>
            </a:r>
            <a:r>
              <a:rPr lang="en-US" smtClean="0"/>
              <a:t>be warranted. </a:t>
            </a:r>
            <a:endParaRPr lang="en-US" dirty="0"/>
          </a:p>
        </p:txBody>
      </p:sp>
    </p:spTree>
    <p:extLst>
      <p:ext uri="{BB962C8B-B14F-4D97-AF65-F5344CB8AC3E}">
        <p14:creationId xmlns:p14="http://schemas.microsoft.com/office/powerpoint/2010/main" val="10183541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Borrowing from Debriefing to Respond to Other Program and Organizational Incidents</a:t>
            </a:r>
            <a:endParaRPr lang="en-US" dirty="0"/>
          </a:p>
        </p:txBody>
      </p:sp>
      <p:sp>
        <p:nvSpPr>
          <p:cNvPr id="3" name="Content Placeholder 2"/>
          <p:cNvSpPr>
            <a:spLocks noGrp="1"/>
          </p:cNvSpPr>
          <p:nvPr>
            <p:ph idx="1"/>
          </p:nvPr>
        </p:nvSpPr>
        <p:spPr/>
        <p:txBody>
          <a:bodyPr>
            <a:normAutofit lnSpcReduction="10000"/>
          </a:bodyPr>
          <a:lstStyle/>
          <a:p>
            <a:endParaRPr lang="en-US" dirty="0" smtClean="0"/>
          </a:p>
          <a:p>
            <a:r>
              <a:rPr lang="en-US" dirty="0" smtClean="0"/>
              <a:t>Integrating “shorter” version of debriefing for mid-level incidents.</a:t>
            </a:r>
          </a:p>
          <a:p>
            <a:r>
              <a:rPr lang="en-US" dirty="0" smtClean="0"/>
              <a:t>Using the debriefing model to process important issues that may not be an incident, or a crisis but need the attention of leaderships: an important staff member is leaving, the change in the federal administration, significant change in a policy or practice that will seriously impact your program, etc.</a:t>
            </a:r>
          </a:p>
          <a:p>
            <a:r>
              <a:rPr lang="en-US" dirty="0" smtClean="0"/>
              <a:t>Using components to process incidents or challenging situations with individual staff member.</a:t>
            </a:r>
          </a:p>
          <a:p>
            <a:r>
              <a:rPr lang="en-US" dirty="0" smtClean="0"/>
              <a:t>Providing brief “information session” ensures all staff have essential information they need to respond to an urgent situation – with the policy of a formal debriefing in the coming days helps calm and support staff during the immediate crisis or serious situation. </a:t>
            </a:r>
          </a:p>
          <a:p>
            <a:endParaRPr lang="en-US" dirty="0" smtClean="0"/>
          </a:p>
          <a:p>
            <a:endParaRPr lang="en-US" dirty="0"/>
          </a:p>
          <a:p>
            <a:endParaRPr lang="en-US" dirty="0"/>
          </a:p>
        </p:txBody>
      </p:sp>
    </p:spTree>
    <p:extLst>
      <p:ext uri="{BB962C8B-B14F-4D97-AF65-F5344CB8AC3E}">
        <p14:creationId xmlns:p14="http://schemas.microsoft.com/office/powerpoint/2010/main" val="5595924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22</TotalTime>
  <Words>972</Words>
  <Application>Microsoft Office PowerPoint</Application>
  <PresentationFormat>Custom</PresentationFormat>
  <Paragraphs>86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Facet</vt:lpstr>
      <vt:lpstr>Operationalizing Self-Care Strategies </vt:lpstr>
      <vt:lpstr>Using Crisis Debriefing to Integrate Trauma Informed Practices &amp; Self-Care</vt:lpstr>
      <vt:lpstr>But first, a word about crisis &amp; trauma and the helping professional</vt:lpstr>
      <vt:lpstr>Secondary Traumatic Stress</vt:lpstr>
      <vt:lpstr>Helping Professionals are at Higher Risk for Secondary Traumatic Stress</vt:lpstr>
      <vt:lpstr>Common symptoms &amp; conditions of STS</vt:lpstr>
      <vt:lpstr>Debriefing – Restoring Resiliency Crisis Response </vt:lpstr>
      <vt:lpstr>Debriefing – (Cont.)</vt:lpstr>
      <vt:lpstr>Borrowing from Debriefing to Respond to Other Program and Organizational Incidents</vt:lpstr>
      <vt:lpstr>How do we our work, provide support for clients and keep ourselves healthy?</vt:lpstr>
      <vt:lpstr>Balancing Empathy &amp; Self-Care </vt:lpstr>
    </vt:vector>
  </TitlesOfParts>
  <Company>The Door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Operationalizing Self-Care Strategies</dc:title>
  <dc:creator>Mary Adams</dc:creator>
  <cp:lastModifiedBy>Sydney Kopp-Richardson</cp:lastModifiedBy>
  <cp:revision>4</cp:revision>
  <dcterms:created xsi:type="dcterms:W3CDTF">2017-05-22T22:49:36Z</dcterms:created>
  <dcterms:modified xsi:type="dcterms:W3CDTF">2017-05-23T14:20:11Z</dcterms:modified>
</cp:coreProperties>
</file>