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74" r:id="rId6"/>
  </p:sldMasterIdLst>
  <p:notesMasterIdLst>
    <p:notesMasterId r:id="rId26"/>
  </p:notesMasterIdLst>
  <p:handoutMasterIdLst>
    <p:handoutMasterId r:id="rId27"/>
  </p:handoutMasterIdLst>
  <p:sldIdLst>
    <p:sldId id="351" r:id="rId7"/>
    <p:sldId id="302" r:id="rId8"/>
    <p:sldId id="305" r:id="rId9"/>
    <p:sldId id="304" r:id="rId10"/>
    <p:sldId id="319" r:id="rId11"/>
    <p:sldId id="267" r:id="rId12"/>
    <p:sldId id="269" r:id="rId13"/>
    <p:sldId id="265" r:id="rId14"/>
    <p:sldId id="298" r:id="rId15"/>
    <p:sldId id="308" r:id="rId16"/>
    <p:sldId id="348" r:id="rId17"/>
    <p:sldId id="322" r:id="rId18"/>
    <p:sldId id="273" r:id="rId19"/>
    <p:sldId id="299" r:id="rId20"/>
    <p:sldId id="280" r:id="rId21"/>
    <p:sldId id="282" r:id="rId22"/>
    <p:sldId id="281" r:id="rId23"/>
    <p:sldId id="287" r:id="rId24"/>
    <p:sldId id="342" r:id="rId2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mc="http://schemas.openxmlformats.org/markup-compatibility/2006" xmlns:mv="urn:schemas-microsoft-com:mac:vml"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569"/>
    <a:srgbClr val="553278"/>
    <a:srgbClr val="002D73"/>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3" autoAdjust="0"/>
    <p:restoredTop sz="94627" autoAdjust="0"/>
  </p:normalViewPr>
  <p:slideViewPr>
    <p:cSldViewPr>
      <p:cViewPr>
        <p:scale>
          <a:sx n="101" d="100"/>
          <a:sy n="101" d="100"/>
        </p:scale>
        <p:origin x="-90" y="-672"/>
      </p:cViewPr>
      <p:guideLst>
        <p:guide orient="horz" pos="1620"/>
        <p:guide pos="2880"/>
      </p:guideLst>
    </p:cSldViewPr>
  </p:slideViewPr>
  <p:outlineViewPr>
    <p:cViewPr>
      <p:scale>
        <a:sx n="33" d="100"/>
        <a:sy n="33" d="100"/>
      </p:scale>
      <p:origin x="0" y="-6084"/>
    </p:cViewPr>
  </p:outlineViewPr>
  <p:notesTextViewPr>
    <p:cViewPr>
      <p:scale>
        <a:sx n="1" d="1"/>
        <a:sy n="1" d="1"/>
      </p:scale>
      <p:origin x="0" y="0"/>
    </p:cViewPr>
  </p:notesTextViewPr>
  <p:sorterViewPr>
    <p:cViewPr>
      <p:scale>
        <a:sx n="100" d="100"/>
        <a:sy n="100" d="100"/>
      </p:scale>
      <p:origin x="0" y="-6372"/>
    </p:cViewPr>
  </p:sorterViewPr>
  <p:notesViewPr>
    <p:cSldViewPr>
      <p:cViewPr varScale="1">
        <p:scale>
          <a:sx n="84" d="100"/>
          <a:sy n="84" d="100"/>
        </p:scale>
        <p:origin x="315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E7BA819-95FB-4FDB-A719-00108E80FCB1}" type="datetimeFigureOut">
              <a:rPr lang="en-US" smtClean="0"/>
              <a:pPr/>
              <a:t>5/31/2016</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10F70E2-C2E3-4D66-9D8F-C3737EC58B2D}" type="slidenum">
              <a:rPr lang="en-US" smtClean="0"/>
              <a:pPr/>
              <a:t>‹#›</a:t>
            </a:fld>
            <a:endParaRPr lang="en-US" dirty="0"/>
          </a:p>
        </p:txBody>
      </p:sp>
    </p:spTree>
    <p:extLst>
      <p:ext uri="{BB962C8B-B14F-4D97-AF65-F5344CB8AC3E}">
        <p14:creationId xmlns:p14="http://schemas.microsoft.com/office/powerpoint/2010/main" val="15728769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2C164A-7038-42D0-953C-2EB4816D4C81}" type="datetimeFigureOut">
              <a:rPr lang="en-US" smtClean="0"/>
              <a:pPr/>
              <a:t>5/31/2016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A9C80-B631-4EC4-8253-F63CFD0157DF}" type="slidenum">
              <a:rPr lang="en-US" smtClean="0"/>
              <a:pPr/>
              <a:t>‹#›</a:t>
            </a:fld>
            <a:endParaRPr lang="en-US" dirty="0"/>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19743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0695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79815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7887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4985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4300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7622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8359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4550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4872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7754AA7-8025-408E-B296-E2B43FE08638}" type="slidenum">
              <a:rPr lang="en-US" smtClean="0"/>
              <a:pPr/>
              <a:t>‹#›</a:t>
            </a:fld>
            <a:endParaRPr lang="en-US" dirty="0"/>
          </a:p>
        </p:txBody>
      </p:sp>
    </p:spTree>
    <p:extLst>
      <p:ext uri="{BB962C8B-B14F-4D97-AF65-F5344CB8AC3E}">
        <p14:creationId xmlns:p14="http://schemas.microsoft.com/office/powerpoint/2010/main" val="1116018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pPr/>
              <a:t>‹#›</a:t>
            </a:fld>
            <a:endParaRPr lang="en-US" dirty="0"/>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361950"/>
            <a:ext cx="3048000" cy="809505"/>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5200" y="4512475"/>
            <a:ext cx="1447800" cy="384514"/>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315200" y="4512475"/>
            <a:ext cx="1447800" cy="384514"/>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8382000" cy="707886"/>
          </a:xfrm>
          <a:prstGeom prst="rect">
            <a:avLst/>
          </a:prstGeom>
          <a:noFill/>
          <a:ln>
            <a:noFill/>
          </a:ln>
        </p:spPr>
        <p:txBody>
          <a:bodyPr wrap="square" rtlCol="0">
            <a:spAutoFit/>
          </a:bodyPr>
          <a:lstStyle/>
          <a:p>
            <a:r>
              <a:rPr lang="en-US" sz="4000" b="1" dirty="0" smtClean="0">
                <a:solidFill>
                  <a:srgbClr val="002D73"/>
                </a:solidFill>
                <a:latin typeface="Arial" panose="020B0604020202020204" pitchFamily="34" charset="0"/>
                <a:cs typeface="Arial" panose="020B0604020202020204" pitchFamily="34" charset="0"/>
              </a:rPr>
              <a:t>Multifamily Programs Overview</a:t>
            </a:r>
            <a:endParaRPr lang="en-US" sz="4000" b="1" dirty="0">
              <a:solidFill>
                <a:srgbClr val="002D73"/>
              </a:solidFill>
              <a:latin typeface="Arial" panose="020B0604020202020204" pitchFamily="34" charset="0"/>
              <a:cs typeface="Arial" panose="020B0604020202020204" pitchFamily="34" charset="0"/>
            </a:endParaRPr>
          </a:p>
        </p:txBody>
      </p:sp>
      <p:sp>
        <p:nvSpPr>
          <p:cNvPr id="3" name="TextBox 2"/>
          <p:cNvSpPr txBox="1"/>
          <p:nvPr/>
        </p:nvSpPr>
        <p:spPr>
          <a:xfrm>
            <a:off x="457200" y="2571750"/>
            <a:ext cx="8077200" cy="523220"/>
          </a:xfrm>
          <a:prstGeom prst="rect">
            <a:avLst/>
          </a:prstGeom>
          <a:noFill/>
          <a:ln>
            <a:noFill/>
          </a:ln>
        </p:spPr>
        <p:txBody>
          <a:bodyPr wrap="square" rtlCol="0">
            <a:spAutoFit/>
          </a:bodyPr>
          <a:lstStyle/>
          <a:p>
            <a:r>
              <a:rPr lang="en-US" sz="2800" b="1" dirty="0" smtClean="0">
                <a:solidFill>
                  <a:srgbClr val="646569"/>
                </a:solidFill>
                <a:latin typeface="Arial" panose="020B0604020202020204" pitchFamily="34" charset="0"/>
                <a:cs typeface="Arial" panose="020B0604020202020204" pitchFamily="34" charset="0"/>
              </a:rPr>
              <a:t>SHNNY</a:t>
            </a:r>
            <a:endParaRPr lang="en-US" sz="2800" b="1" dirty="0">
              <a:solidFill>
                <a:srgbClr val="646569"/>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68" y="341028"/>
            <a:ext cx="4817752" cy="826760"/>
          </a:xfrm>
          <a:prstGeom prst="rect">
            <a:avLst/>
          </a:prstGeom>
        </p:spPr>
      </p:pic>
      <p:sp>
        <p:nvSpPr>
          <p:cNvPr id="5" name="Date Placeholder 1"/>
          <p:cNvSpPr txBox="1">
            <a:spLocks/>
          </p:cNvSpPr>
          <p:nvPr/>
        </p:nvSpPr>
        <p:spPr>
          <a:xfrm>
            <a:off x="513186" y="38671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1"/>
                </a:solidFill>
              </a:rPr>
              <a:t>June 2, 2016</a:t>
            </a:r>
          </a:p>
        </p:txBody>
      </p:sp>
    </p:spTree>
    <p:extLst>
      <p:ext uri="{BB962C8B-B14F-4D97-AF65-F5344CB8AC3E}">
        <p14:creationId xmlns:p14="http://schemas.microsoft.com/office/powerpoint/2010/main" val="895641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sp>
        <p:nvSpPr>
          <p:cNvPr id="10" name="TextBox 6"/>
          <p:cNvSpPr txBox="1">
            <a:spLocks noChangeArrowheads="1"/>
          </p:cNvSpPr>
          <p:nvPr/>
        </p:nvSpPr>
        <p:spPr bwMode="auto">
          <a:xfrm>
            <a:off x="180975" y="1211269"/>
            <a:ext cx="5173176"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285750" indent="-285750">
              <a:spcBef>
                <a:spcPct val="0"/>
              </a:spcBef>
            </a:pPr>
            <a:r>
              <a:rPr lang="en-US" altLang="en-US" sz="1600" dirty="0" smtClean="0">
                <a:solidFill>
                  <a:srgbClr val="646569"/>
                </a:solidFill>
                <a:latin typeface="Arial" panose="020B0604020202020204" pitchFamily="34" charset="0"/>
                <a:cs typeface="Arial" panose="020B0604020202020204" pitchFamily="34" charset="0"/>
              </a:rPr>
              <a:t>Developer/Service Provider:  DePaul</a:t>
            </a:r>
            <a:endParaRPr lang="en-US" altLang="en-US" sz="1600" dirty="0">
              <a:solidFill>
                <a:srgbClr val="646569"/>
              </a:solidFill>
              <a:latin typeface="Arial" panose="020B0604020202020204" pitchFamily="34" charset="0"/>
              <a:cs typeface="Arial" panose="020B0604020202020204" pitchFamily="34" charset="0"/>
            </a:endParaRPr>
          </a:p>
          <a:p>
            <a:pPr marL="285750" indent="-285750">
              <a:spcBef>
                <a:spcPts val="600"/>
              </a:spcBef>
            </a:pPr>
            <a:r>
              <a:rPr lang="en-US" altLang="en-US" sz="1600" dirty="0">
                <a:solidFill>
                  <a:srgbClr val="646569"/>
                </a:solidFill>
                <a:latin typeface="Arial" panose="020B0604020202020204" pitchFamily="34" charset="0"/>
                <a:cs typeface="Arial" panose="020B0604020202020204" pitchFamily="34" charset="0"/>
              </a:rPr>
              <a:t>Location:  </a:t>
            </a:r>
            <a:r>
              <a:rPr lang="en-US" altLang="en-US" sz="1600" dirty="0" smtClean="0">
                <a:solidFill>
                  <a:srgbClr val="646569"/>
                </a:solidFill>
                <a:latin typeface="Arial" panose="020B0604020202020204" pitchFamily="34" charset="0"/>
                <a:cs typeface="Arial" panose="020B0604020202020204" pitchFamily="34" charset="0"/>
              </a:rPr>
              <a:t>Monroe County, Rochester</a:t>
            </a:r>
            <a:endParaRPr lang="en-US" altLang="en-US" sz="1600" dirty="0">
              <a:solidFill>
                <a:srgbClr val="646569"/>
              </a:solidFill>
              <a:latin typeface="Arial" panose="020B0604020202020204" pitchFamily="34" charset="0"/>
              <a:cs typeface="Arial" panose="020B0604020202020204" pitchFamily="34" charset="0"/>
            </a:endParaRPr>
          </a:p>
          <a:p>
            <a:pPr marL="285750" indent="-285750">
              <a:spcBef>
                <a:spcPts val="600"/>
              </a:spcBef>
            </a:pPr>
            <a:r>
              <a:rPr lang="en-US" altLang="en-US" sz="1600" dirty="0">
                <a:solidFill>
                  <a:srgbClr val="646569"/>
                </a:solidFill>
                <a:latin typeface="Arial" panose="020B0604020202020204" pitchFamily="34" charset="0"/>
                <a:cs typeface="Arial" panose="020B0604020202020204" pitchFamily="34" charset="0"/>
              </a:rPr>
              <a:t>TDC:  $</a:t>
            </a:r>
            <a:r>
              <a:rPr lang="en-US" altLang="en-US" sz="1600" dirty="0" smtClean="0">
                <a:solidFill>
                  <a:srgbClr val="646569"/>
                </a:solidFill>
                <a:latin typeface="Arial" panose="020B0604020202020204" pitchFamily="34" charset="0"/>
                <a:cs typeface="Arial" panose="020B0604020202020204" pitchFamily="34" charset="0"/>
              </a:rPr>
              <a:t>11 </a:t>
            </a:r>
            <a:r>
              <a:rPr lang="en-US" altLang="en-US" sz="1600" dirty="0">
                <a:solidFill>
                  <a:srgbClr val="646569"/>
                </a:solidFill>
                <a:latin typeface="Arial" panose="020B0604020202020204" pitchFamily="34" charset="0"/>
                <a:cs typeface="Arial" panose="020B0604020202020204" pitchFamily="34" charset="0"/>
              </a:rPr>
              <a:t>million</a:t>
            </a:r>
          </a:p>
          <a:p>
            <a:pPr marL="285750" indent="-285750">
              <a:spcBef>
                <a:spcPts val="600"/>
              </a:spcBef>
            </a:pPr>
            <a:r>
              <a:rPr lang="en-US" altLang="en-US" sz="1600" dirty="0" smtClean="0">
                <a:solidFill>
                  <a:srgbClr val="646569"/>
                </a:solidFill>
                <a:latin typeface="Arial" panose="020B0604020202020204" pitchFamily="34" charset="0"/>
                <a:cs typeface="Arial" panose="020B0604020202020204" pitchFamily="34" charset="0"/>
              </a:rPr>
              <a:t>Rehab and new construction of 46 units of mixed affordable and special needs housing in historic University Avenue area for households with incomes below 60% AMI. </a:t>
            </a:r>
          </a:p>
          <a:p>
            <a:pPr marL="285750" indent="-285750">
              <a:spcBef>
                <a:spcPts val="600"/>
              </a:spcBef>
            </a:pPr>
            <a:r>
              <a:rPr lang="en-US" altLang="en-US" sz="1600" dirty="0" smtClean="0">
                <a:solidFill>
                  <a:srgbClr val="646569"/>
                </a:solidFill>
                <a:latin typeface="Arial" panose="020B0604020202020204" pitchFamily="34" charset="0"/>
                <a:cs typeface="Arial" panose="020B0604020202020204" pitchFamily="34" charset="0"/>
              </a:rPr>
              <a:t>39 units will be reserved for individuals with psychiatric disabilities and incomes at or below 30% AMI.</a:t>
            </a:r>
          </a:p>
          <a:p>
            <a:pPr marL="285750" indent="-285750">
              <a:spcBef>
                <a:spcPts val="600"/>
              </a:spcBef>
            </a:pPr>
            <a:r>
              <a:rPr lang="en-US" altLang="en-US" sz="1600" dirty="0" smtClean="0">
                <a:solidFill>
                  <a:srgbClr val="646569"/>
                </a:solidFill>
                <a:latin typeface="Arial" panose="020B0604020202020204" pitchFamily="34" charset="0"/>
                <a:cs typeface="Arial" panose="020B0604020202020204" pitchFamily="34" charset="0"/>
              </a:rPr>
              <a:t>Financing from HTFC, City of Rochester, NYS OMH and Community Preservation Corporation.</a:t>
            </a:r>
          </a:p>
        </p:txBody>
      </p:sp>
      <p:pic>
        <p:nvPicPr>
          <p:cNvPr id="11" name="Picture 10"/>
          <p:cNvPicPr>
            <a:picLocks noChangeAspect="1"/>
          </p:cNvPicPr>
          <p:nvPr/>
        </p:nvPicPr>
        <p:blipFill>
          <a:blip r:embed="rId3"/>
          <a:stretch>
            <a:fillRect/>
          </a:stretch>
        </p:blipFill>
        <p:spPr>
          <a:xfrm>
            <a:off x="6321140" y="3329225"/>
            <a:ext cx="1334217" cy="891017"/>
          </a:xfrm>
          <a:prstGeom prst="rect">
            <a:avLst/>
          </a:prstGeom>
        </p:spPr>
      </p:pic>
      <p:pic>
        <p:nvPicPr>
          <p:cNvPr id="13" name="Picture 12"/>
          <p:cNvPicPr>
            <a:picLocks noChangeAspect="1"/>
          </p:cNvPicPr>
          <p:nvPr/>
        </p:nvPicPr>
        <p:blipFill>
          <a:blip r:embed="rId4"/>
          <a:stretch>
            <a:fillRect/>
          </a:stretch>
        </p:blipFill>
        <p:spPr>
          <a:xfrm>
            <a:off x="6325902" y="2222971"/>
            <a:ext cx="1400864" cy="877874"/>
          </a:xfrm>
          <a:prstGeom prst="rect">
            <a:avLst/>
          </a:prstGeom>
        </p:spPr>
      </p:pic>
      <p:pic>
        <p:nvPicPr>
          <p:cNvPr id="14" name="Picture 13"/>
          <p:cNvPicPr>
            <a:picLocks noChangeAspect="1"/>
          </p:cNvPicPr>
          <p:nvPr/>
        </p:nvPicPr>
        <p:blipFill>
          <a:blip r:embed="rId5"/>
          <a:stretch>
            <a:fillRect/>
          </a:stretch>
        </p:blipFill>
        <p:spPr>
          <a:xfrm>
            <a:off x="6321140" y="1053577"/>
            <a:ext cx="1353055" cy="941256"/>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
        <p:nvSpPr>
          <p:cNvPr id="8" name="TextBox 7"/>
          <p:cNvSpPr txBox="1"/>
          <p:nvPr/>
        </p:nvSpPr>
        <p:spPr>
          <a:xfrm>
            <a:off x="152400" y="438150"/>
            <a:ext cx="8686800" cy="584775"/>
          </a:xfrm>
          <a:prstGeom prst="rect">
            <a:avLst/>
          </a:prstGeom>
          <a:noFill/>
          <a:ln>
            <a:noFill/>
          </a:ln>
        </p:spPr>
        <p:txBody>
          <a:bodyPr wrap="square" rtlCol="0">
            <a:spAutoFit/>
          </a:bodyPr>
          <a:lstStyle/>
          <a:p>
            <a:r>
              <a:rPr lang="en-US" sz="3200" b="1" dirty="0" smtClean="0">
                <a:solidFill>
                  <a:srgbClr val="002D73"/>
                </a:solidFill>
                <a:latin typeface="Arial" panose="020B0604020202020204" pitchFamily="34" charset="0"/>
                <a:cs typeface="Arial" panose="020B0604020202020204" pitchFamily="34" charset="0"/>
              </a:rPr>
              <a:t>Neighborhood of the Arts - NOTA</a:t>
            </a:r>
          </a:p>
        </p:txBody>
      </p:sp>
    </p:spTree>
    <p:extLst>
      <p:ext uri="{BB962C8B-B14F-4D97-AF65-F5344CB8AC3E}">
        <p14:creationId xmlns:p14="http://schemas.microsoft.com/office/powerpoint/2010/main" val="475750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sp>
        <p:nvSpPr>
          <p:cNvPr id="10" name="TextBox 6"/>
          <p:cNvSpPr txBox="1">
            <a:spLocks noChangeArrowheads="1"/>
          </p:cNvSpPr>
          <p:nvPr/>
        </p:nvSpPr>
        <p:spPr bwMode="auto">
          <a:xfrm>
            <a:off x="180974" y="1211269"/>
            <a:ext cx="5381625"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7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2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defRPr>
            </a:lvl9pPr>
          </a:lstStyle>
          <a:p>
            <a:pPr marL="285750" indent="-285750">
              <a:spcBef>
                <a:spcPct val="0"/>
              </a:spcBef>
            </a:pPr>
            <a:r>
              <a:rPr lang="en-US" altLang="en-US" sz="1600" dirty="0" smtClean="0">
                <a:solidFill>
                  <a:srgbClr val="646569"/>
                </a:solidFill>
                <a:latin typeface="Arial" panose="020B0604020202020204" pitchFamily="34" charset="0"/>
                <a:cs typeface="Arial" panose="020B0604020202020204" pitchFamily="34" charset="0"/>
              </a:rPr>
              <a:t>Developer</a:t>
            </a:r>
            <a:r>
              <a:rPr lang="en-US" altLang="en-US" sz="1600" dirty="0">
                <a:solidFill>
                  <a:srgbClr val="646569"/>
                </a:solidFill>
                <a:latin typeface="Arial" panose="020B0604020202020204" pitchFamily="34" charset="0"/>
                <a:cs typeface="Arial" panose="020B0604020202020204" pitchFamily="34" charset="0"/>
              </a:rPr>
              <a:t>:  </a:t>
            </a:r>
            <a:r>
              <a:rPr lang="en-US" altLang="en-US" sz="1600" dirty="0" smtClean="0">
                <a:solidFill>
                  <a:srgbClr val="646569"/>
                </a:solidFill>
                <a:latin typeface="Arial" panose="020B0604020202020204" pitchFamily="34" charset="0"/>
                <a:cs typeface="Arial" panose="020B0604020202020204" pitchFamily="34" charset="0"/>
              </a:rPr>
              <a:t>Bronx Pro</a:t>
            </a:r>
            <a:endParaRPr lang="en-US" altLang="en-US" sz="1600" dirty="0">
              <a:solidFill>
                <a:srgbClr val="646569"/>
              </a:solidFill>
              <a:latin typeface="Arial" panose="020B0604020202020204" pitchFamily="34" charset="0"/>
              <a:cs typeface="Arial" panose="020B0604020202020204" pitchFamily="34" charset="0"/>
            </a:endParaRPr>
          </a:p>
          <a:p>
            <a:pPr marL="285750" indent="-285750">
              <a:spcBef>
                <a:spcPts val="600"/>
              </a:spcBef>
            </a:pPr>
            <a:r>
              <a:rPr lang="en-US" altLang="en-US" sz="1600" dirty="0" smtClean="0">
                <a:solidFill>
                  <a:srgbClr val="646569"/>
                </a:solidFill>
                <a:latin typeface="Arial" panose="020B0604020202020204" pitchFamily="34" charset="0"/>
                <a:cs typeface="Arial" panose="020B0604020202020204" pitchFamily="34" charset="0"/>
              </a:rPr>
              <a:t>Service Provider:  SUS</a:t>
            </a:r>
          </a:p>
          <a:p>
            <a:pPr marL="285750" indent="-285750">
              <a:spcBef>
                <a:spcPts val="600"/>
              </a:spcBef>
            </a:pPr>
            <a:r>
              <a:rPr lang="en-US" altLang="en-US" sz="1600" dirty="0" smtClean="0">
                <a:solidFill>
                  <a:srgbClr val="646569"/>
                </a:solidFill>
                <a:latin typeface="Arial" panose="020B0604020202020204" pitchFamily="34" charset="0"/>
                <a:cs typeface="Arial" panose="020B0604020202020204" pitchFamily="34" charset="0"/>
              </a:rPr>
              <a:t>Location</a:t>
            </a:r>
            <a:r>
              <a:rPr lang="en-US" altLang="en-US" sz="1600" dirty="0">
                <a:solidFill>
                  <a:srgbClr val="646569"/>
                </a:solidFill>
                <a:latin typeface="Arial" panose="020B0604020202020204" pitchFamily="34" charset="0"/>
                <a:cs typeface="Arial" panose="020B0604020202020204" pitchFamily="34" charset="0"/>
              </a:rPr>
              <a:t>:  </a:t>
            </a:r>
            <a:r>
              <a:rPr lang="en-US" altLang="en-US" sz="1600" dirty="0" smtClean="0">
                <a:solidFill>
                  <a:srgbClr val="646569"/>
                </a:solidFill>
                <a:latin typeface="Arial" panose="020B0604020202020204" pitchFamily="34" charset="0"/>
                <a:cs typeface="Arial" panose="020B0604020202020204" pitchFamily="34" charset="0"/>
              </a:rPr>
              <a:t>Bronx</a:t>
            </a:r>
            <a:endParaRPr lang="en-US" altLang="en-US" sz="1600" dirty="0">
              <a:solidFill>
                <a:srgbClr val="646569"/>
              </a:solidFill>
              <a:latin typeface="Arial" panose="020B0604020202020204" pitchFamily="34" charset="0"/>
              <a:cs typeface="Arial" panose="020B0604020202020204" pitchFamily="34" charset="0"/>
            </a:endParaRPr>
          </a:p>
          <a:p>
            <a:pPr marL="285750" indent="-285750">
              <a:spcBef>
                <a:spcPts val="600"/>
              </a:spcBef>
            </a:pPr>
            <a:r>
              <a:rPr lang="en-US" altLang="en-US" sz="1600" dirty="0">
                <a:solidFill>
                  <a:srgbClr val="646569"/>
                </a:solidFill>
                <a:latin typeface="Arial" panose="020B0604020202020204" pitchFamily="34" charset="0"/>
                <a:cs typeface="Arial" panose="020B0604020202020204" pitchFamily="34" charset="0"/>
              </a:rPr>
              <a:t>TDC:  </a:t>
            </a:r>
            <a:r>
              <a:rPr lang="en-US" altLang="en-US" sz="1600" dirty="0" smtClean="0">
                <a:solidFill>
                  <a:srgbClr val="646569"/>
                </a:solidFill>
                <a:latin typeface="Arial" panose="020B0604020202020204" pitchFamily="34" charset="0"/>
                <a:cs typeface="Arial" panose="020B0604020202020204" pitchFamily="34" charset="0"/>
              </a:rPr>
              <a:t>$47 </a:t>
            </a:r>
            <a:r>
              <a:rPr lang="en-US" altLang="en-US" sz="1600" dirty="0">
                <a:solidFill>
                  <a:srgbClr val="646569"/>
                </a:solidFill>
                <a:latin typeface="Arial" panose="020B0604020202020204" pitchFamily="34" charset="0"/>
                <a:cs typeface="Arial" panose="020B0604020202020204" pitchFamily="34" charset="0"/>
              </a:rPr>
              <a:t>million</a:t>
            </a:r>
          </a:p>
          <a:p>
            <a:pPr marL="285750" indent="-285750">
              <a:spcBef>
                <a:spcPts val="600"/>
              </a:spcBef>
            </a:pPr>
            <a:r>
              <a:rPr lang="en-US" altLang="en-US" sz="1600" dirty="0" smtClean="0">
                <a:solidFill>
                  <a:srgbClr val="646569"/>
                </a:solidFill>
                <a:latin typeface="Arial" panose="020B0604020202020204" pitchFamily="34" charset="0"/>
                <a:cs typeface="Arial" panose="020B0604020202020204" pitchFamily="34" charset="0"/>
              </a:rPr>
              <a:t>New construction of 94 units of mixed-income affordable housing, including 14 units up to 130% AMI. </a:t>
            </a:r>
          </a:p>
          <a:p>
            <a:pPr marL="285750" indent="-285750">
              <a:spcBef>
                <a:spcPts val="600"/>
              </a:spcBef>
            </a:pPr>
            <a:r>
              <a:rPr lang="en-US" altLang="en-US" sz="1600" dirty="0" smtClean="0">
                <a:solidFill>
                  <a:srgbClr val="646569"/>
                </a:solidFill>
                <a:latin typeface="Arial" panose="020B0604020202020204" pitchFamily="34" charset="0"/>
                <a:cs typeface="Arial" panose="020B0604020202020204" pitchFamily="34" charset="0"/>
              </a:rPr>
              <a:t>31 units reserved for individuals with serious mental illness with incomes below 40% AMI.</a:t>
            </a:r>
          </a:p>
          <a:p>
            <a:pPr marL="285750" indent="-285750">
              <a:spcBef>
                <a:spcPts val="600"/>
              </a:spcBef>
            </a:pPr>
            <a:r>
              <a:rPr lang="en-US" altLang="en-US" sz="1600" dirty="0" smtClean="0">
                <a:solidFill>
                  <a:srgbClr val="646569"/>
                </a:solidFill>
                <a:latin typeface="Arial" panose="020B0604020202020204" pitchFamily="34" charset="0"/>
                <a:cs typeface="Arial" panose="020B0604020202020204" pitchFamily="34" charset="0"/>
              </a:rPr>
              <a:t>Financing from HCR (HFA bonds, 4% LIHTC, MRT, HWF, MIHP), OMH debt service, HPD and PBVs.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
        <p:nvSpPr>
          <p:cNvPr id="8" name="TextBox 7"/>
          <p:cNvSpPr txBox="1"/>
          <p:nvPr/>
        </p:nvSpPr>
        <p:spPr>
          <a:xfrm>
            <a:off x="152400" y="438150"/>
            <a:ext cx="8686800" cy="584775"/>
          </a:xfrm>
          <a:prstGeom prst="rect">
            <a:avLst/>
          </a:prstGeom>
          <a:noFill/>
          <a:ln>
            <a:noFill/>
          </a:ln>
        </p:spPr>
        <p:txBody>
          <a:bodyPr wrap="square" rtlCol="0">
            <a:spAutoFit/>
          </a:bodyPr>
          <a:lstStyle/>
          <a:p>
            <a:r>
              <a:rPr lang="en-US" sz="3200" b="1" dirty="0" smtClean="0">
                <a:solidFill>
                  <a:srgbClr val="002D73"/>
                </a:solidFill>
                <a:latin typeface="Arial" panose="020B0604020202020204" pitchFamily="34" charset="0"/>
                <a:cs typeface="Arial" panose="020B0604020202020204" pitchFamily="34" charset="0"/>
              </a:rPr>
              <a:t>2264 Morris Avenue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2749" y="1261110"/>
            <a:ext cx="3212651" cy="2377440"/>
          </a:xfrm>
          <a:prstGeom prst="rect">
            <a:avLst/>
          </a:prstGeom>
        </p:spPr>
      </p:pic>
    </p:spTree>
    <p:extLst>
      <p:ext uri="{BB962C8B-B14F-4D97-AF65-F5344CB8AC3E}">
        <p14:creationId xmlns:p14="http://schemas.microsoft.com/office/powerpoint/2010/main" val="1212855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323439"/>
          </a:xfrm>
          <a:prstGeom prst="rect">
            <a:avLst/>
          </a:prstGeom>
          <a:noFill/>
          <a:ln>
            <a:noFill/>
          </a:ln>
        </p:spPr>
        <p:txBody>
          <a:bodyPr wrap="square" rtlCol="0">
            <a:spAutoFit/>
          </a:bodyPr>
          <a:lstStyle/>
          <a:p>
            <a:r>
              <a:rPr lang="en-US" sz="4000" b="1" dirty="0" smtClean="0">
                <a:solidFill>
                  <a:schemeClr val="bg1"/>
                </a:solidFill>
                <a:latin typeface="Arial" panose="020B0604020202020204" pitchFamily="34" charset="0"/>
                <a:cs typeface="Arial" panose="020B0604020202020204" pitchFamily="34" charset="0"/>
              </a:rPr>
              <a:t>Open Window RFP Summary</a:t>
            </a:r>
            <a:endParaRPr lang="en-US" sz="40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Tree>
    <p:extLst>
      <p:ext uri="{BB962C8B-B14F-4D97-AF65-F5344CB8AC3E}">
        <p14:creationId xmlns:p14="http://schemas.microsoft.com/office/powerpoint/2010/main" val="3276098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smtClean="0">
                <a:solidFill>
                  <a:srgbClr val="002D73"/>
                </a:solidFill>
                <a:latin typeface="Arial" panose="020B0604020202020204" pitchFamily="34" charset="0"/>
                <a:cs typeface="Arial" panose="020B0604020202020204" pitchFamily="34" charset="0"/>
              </a:rPr>
              <a:t>Funding Available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sp>
        <p:nvSpPr>
          <p:cNvPr id="6" name="TextBox 5"/>
          <p:cNvSpPr txBox="1"/>
          <p:nvPr/>
        </p:nvSpPr>
        <p:spPr>
          <a:xfrm>
            <a:off x="152400" y="1352550"/>
            <a:ext cx="8763000" cy="3416320"/>
          </a:xfrm>
          <a:prstGeom prst="rect">
            <a:avLst/>
          </a:prstGeom>
          <a:noFill/>
          <a:ln>
            <a:noFill/>
          </a:ln>
        </p:spPr>
        <p:txBody>
          <a:bodyPr wrap="square" rtlCol="0">
            <a:spAutoFit/>
          </a:bodyPr>
          <a:lstStyle/>
          <a:p>
            <a:r>
              <a:rPr lang="en-US" sz="2400" dirty="0" smtClean="0">
                <a:solidFill>
                  <a:srgbClr val="646569"/>
                </a:solidFill>
                <a:latin typeface="Arial" panose="020B0604020202020204" pitchFamily="34" charset="0"/>
                <a:cs typeface="Arial" panose="020B0604020202020204" pitchFamily="34" charset="0"/>
              </a:rPr>
              <a:t>Approximately $70,000,000 for Highly Ready Projects:</a:t>
            </a:r>
          </a:p>
          <a:p>
            <a:endParaRPr lang="en-US" sz="2400" dirty="0" smtClean="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New Construction Capital Program </a:t>
            </a: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Supportive Housing Opportunity Program </a:t>
            </a: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Public Housing Preservation Program</a:t>
            </a: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Multifamily Preservation Program </a:t>
            </a: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Middle Income Housing Program</a:t>
            </a:r>
          </a:p>
          <a:p>
            <a:endParaRPr lang="en-US" sz="2400" dirty="0">
              <a:solidFill>
                <a:srgbClr val="646569"/>
              </a:solidFill>
              <a:latin typeface="Arial" panose="020B0604020202020204" pitchFamily="34" charset="0"/>
              <a:cs typeface="Arial" panose="020B0604020202020204" pitchFamily="34" charset="0"/>
            </a:endParaRPr>
          </a:p>
          <a:p>
            <a:endParaRPr lang="en-US" sz="2400" dirty="0">
              <a:solidFill>
                <a:srgbClr val="646569"/>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Tree>
    <p:extLst>
      <p:ext uri="{BB962C8B-B14F-4D97-AF65-F5344CB8AC3E}">
        <p14:creationId xmlns:p14="http://schemas.microsoft.com/office/powerpoint/2010/main" val="711054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smtClean="0">
                <a:solidFill>
                  <a:srgbClr val="002D73"/>
                </a:solidFill>
                <a:latin typeface="Arial" panose="020B0604020202020204" pitchFamily="34" charset="0"/>
                <a:cs typeface="Arial" panose="020B0604020202020204" pitchFamily="34" charset="0"/>
              </a:rPr>
              <a:t>Funding Available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sp>
        <p:nvSpPr>
          <p:cNvPr id="6" name="TextBox 5"/>
          <p:cNvSpPr txBox="1"/>
          <p:nvPr/>
        </p:nvSpPr>
        <p:spPr>
          <a:xfrm>
            <a:off x="152400" y="1352550"/>
            <a:ext cx="8763000" cy="3416320"/>
          </a:xfrm>
          <a:prstGeom prst="rect">
            <a:avLst/>
          </a:prstGeom>
          <a:noFill/>
          <a:ln>
            <a:noFill/>
          </a:ln>
        </p:spPr>
        <p:txBody>
          <a:bodyPr wrap="square" rtlCol="0">
            <a:spAutoFit/>
          </a:bodyPr>
          <a:lstStyle/>
          <a:p>
            <a:r>
              <a:rPr lang="en-US" sz="2400" dirty="0" smtClean="0">
                <a:solidFill>
                  <a:srgbClr val="646569"/>
                </a:solidFill>
                <a:latin typeface="Arial" panose="020B0604020202020204" pitchFamily="34" charset="0"/>
                <a:cs typeface="Arial" panose="020B0604020202020204" pitchFamily="34" charset="0"/>
              </a:rPr>
              <a:t>Up to:</a:t>
            </a:r>
          </a:p>
          <a:p>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Homes for Working Families – $26,750,000</a:t>
            </a: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State Low Income Housing Credits – $4,000,000</a:t>
            </a: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Rural and Urban Community Investment Fund - $31,200,000</a:t>
            </a: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House NY Mitchell-Lama Program - $42,000,000</a:t>
            </a:r>
          </a:p>
          <a:p>
            <a:pPr marL="342900" indent="-342900">
              <a:buFont typeface="Arial" panose="020B0604020202020204" pitchFamily="34" charset="0"/>
              <a:buChar char="•"/>
            </a:pPr>
            <a:r>
              <a:rPr lang="en-US" sz="2400" dirty="0" smtClean="0">
                <a:solidFill>
                  <a:srgbClr val="646569"/>
                </a:solidFill>
                <a:latin typeface="Arial" panose="020B0604020202020204" pitchFamily="34" charset="0"/>
                <a:cs typeface="Arial" panose="020B0604020202020204" pitchFamily="34" charset="0"/>
              </a:rPr>
              <a:t>Mitchell-Lama Loan Program - $13,250,000</a:t>
            </a:r>
          </a:p>
          <a:p>
            <a:endParaRPr lang="en-US" sz="2400" dirty="0">
              <a:solidFill>
                <a:srgbClr val="646569"/>
              </a:solidFill>
              <a:latin typeface="Arial" panose="020B0604020202020204" pitchFamily="34" charset="0"/>
              <a:cs typeface="Arial" panose="020B0604020202020204" pitchFamily="34" charset="0"/>
            </a:endParaRPr>
          </a:p>
          <a:p>
            <a:endParaRPr lang="en-US" sz="2400" dirty="0">
              <a:solidFill>
                <a:srgbClr val="646569"/>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Tree>
    <p:extLst>
      <p:ext uri="{BB962C8B-B14F-4D97-AF65-F5344CB8AC3E}">
        <p14:creationId xmlns:p14="http://schemas.microsoft.com/office/powerpoint/2010/main" val="2857784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707886"/>
          </a:xfrm>
          <a:prstGeom prst="rect">
            <a:avLst/>
          </a:prstGeom>
          <a:noFill/>
          <a:ln>
            <a:noFill/>
          </a:ln>
        </p:spPr>
        <p:txBody>
          <a:bodyPr wrap="square" rtlCol="0">
            <a:spAutoFit/>
          </a:bodyPr>
          <a:lstStyle/>
          <a:p>
            <a:r>
              <a:rPr lang="en-US" sz="4000" b="1" dirty="0" smtClean="0">
                <a:solidFill>
                  <a:schemeClr val="bg1"/>
                </a:solidFill>
                <a:latin typeface="Arial" panose="020B0604020202020204" pitchFamily="34" charset="0"/>
                <a:cs typeface="Arial" panose="020B0604020202020204" pitchFamily="34" charset="0"/>
              </a:rPr>
              <a:t>Programs</a:t>
            </a:r>
            <a:endParaRPr lang="en-US" sz="40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Tree>
    <p:extLst>
      <p:ext uri="{BB962C8B-B14F-4D97-AF65-F5344CB8AC3E}">
        <p14:creationId xmlns:p14="http://schemas.microsoft.com/office/powerpoint/2010/main" val="1287284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23220"/>
          </a:xfrm>
          <a:prstGeom prst="rect">
            <a:avLst/>
          </a:prstGeom>
          <a:noFill/>
          <a:ln>
            <a:noFill/>
          </a:ln>
        </p:spPr>
        <p:txBody>
          <a:bodyPr wrap="square" rtlCol="0">
            <a:spAutoFit/>
          </a:bodyPr>
          <a:lstStyle/>
          <a:p>
            <a:r>
              <a:rPr lang="en-US" sz="2800" b="1" dirty="0" smtClean="0">
                <a:solidFill>
                  <a:srgbClr val="002D73"/>
                </a:solidFill>
                <a:latin typeface="Arial" panose="020B0604020202020204" pitchFamily="34" charset="0"/>
                <a:cs typeface="Arial" panose="020B0604020202020204" pitchFamily="34" charset="0"/>
              </a:rPr>
              <a:t>Supportive Housing Opportunity Program (SHOP)</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sp>
        <p:nvSpPr>
          <p:cNvPr id="6" name="Rectangle 5"/>
          <p:cNvSpPr/>
          <p:nvPr/>
        </p:nvSpPr>
        <p:spPr>
          <a:xfrm>
            <a:off x="152400" y="971550"/>
            <a:ext cx="8991600" cy="3924151"/>
          </a:xfrm>
          <a:prstGeom prst="rect">
            <a:avLst/>
          </a:prstGeom>
        </p:spPr>
        <p:txBody>
          <a:bodyPr wrap="square">
            <a:spAutoFit/>
          </a:bodyPr>
          <a:lstStyle/>
          <a:p>
            <a:r>
              <a:rPr lang="en-US" sz="1600" dirty="0" smtClean="0">
                <a:solidFill>
                  <a:schemeClr val="accent4">
                    <a:lumMod val="75000"/>
                  </a:schemeClr>
                </a:solidFill>
                <a:latin typeface="Arial" panose="020B0604020202020204" pitchFamily="34" charset="0"/>
                <a:cs typeface="Arial" panose="020B0604020202020204" pitchFamily="34" charset="0"/>
              </a:rPr>
              <a:t>Purpose</a:t>
            </a:r>
            <a:endParaRPr lang="en-US" sz="1600" dirty="0">
              <a:solidFill>
                <a:schemeClr val="accent4">
                  <a:lumMod val="7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dirty="0" smtClean="0">
                <a:solidFill>
                  <a:srgbClr val="646569"/>
                </a:solidFill>
                <a:latin typeface="Arial" panose="020B0604020202020204" pitchFamily="34" charset="0"/>
                <a:cs typeface="Arial" panose="020B0604020202020204" pitchFamily="34" charset="0"/>
              </a:rPr>
              <a:t>Supportive housing for families, individuals, and/or young adults </a:t>
            </a:r>
          </a:p>
          <a:p>
            <a:pPr marL="742950" lvl="1" indent="-285750">
              <a:buFont typeface="Wingdings" panose="05000000000000000000" pitchFamily="2" charset="2"/>
              <a:buChar char="§"/>
            </a:pPr>
            <a:r>
              <a:rPr lang="en-US" sz="1600" dirty="0" smtClean="0">
                <a:solidFill>
                  <a:srgbClr val="646569"/>
                </a:solidFill>
                <a:latin typeface="Arial" panose="020B0604020202020204" pitchFamily="34" charset="0"/>
                <a:cs typeface="Arial" panose="020B0604020202020204" pitchFamily="34" charset="0"/>
              </a:rPr>
              <a:t>Households who are homeless and </a:t>
            </a:r>
            <a:r>
              <a:rPr lang="en-US" sz="1600" dirty="0">
                <a:solidFill>
                  <a:srgbClr val="646569"/>
                </a:solidFill>
                <a:latin typeface="Arial" panose="020B0604020202020204" pitchFamily="34" charset="0"/>
                <a:cs typeface="Arial" panose="020B0604020202020204" pitchFamily="34" charset="0"/>
              </a:rPr>
              <a:t>have one or more disabling or other life </a:t>
            </a:r>
            <a:r>
              <a:rPr lang="en-US" sz="1600" dirty="0" smtClean="0">
                <a:solidFill>
                  <a:srgbClr val="646569"/>
                </a:solidFill>
                <a:latin typeface="Arial" panose="020B0604020202020204" pitchFamily="34" charset="0"/>
                <a:cs typeface="Arial" panose="020B0604020202020204" pitchFamily="34" charset="0"/>
              </a:rPr>
              <a:t>challenges</a:t>
            </a:r>
          </a:p>
          <a:p>
            <a:pPr marL="742950" lvl="1" indent="-285750">
              <a:buFont typeface="Wingdings" panose="05000000000000000000" pitchFamily="2" charset="2"/>
              <a:buChar char="§"/>
            </a:pPr>
            <a:r>
              <a:rPr lang="en-US" sz="1600" dirty="0" smtClean="0">
                <a:solidFill>
                  <a:srgbClr val="646569"/>
                </a:solidFill>
                <a:latin typeface="Arial" panose="020B0604020202020204" pitchFamily="34" charset="0"/>
                <a:cs typeface="Arial" panose="020B0604020202020204" pitchFamily="34" charset="0"/>
              </a:rPr>
              <a:t>Unmet housing need as determined by the CoC or local planning entity</a:t>
            </a:r>
            <a:endParaRPr lang="en-US" sz="1600" dirty="0">
              <a:solidFill>
                <a:srgbClr val="646569"/>
              </a:solidFill>
              <a:latin typeface="Arial" panose="020B0604020202020204" pitchFamily="34" charset="0"/>
              <a:cs typeface="Arial" panose="020B0604020202020204" pitchFamily="34" charset="0"/>
            </a:endParaRPr>
          </a:p>
          <a:p>
            <a:pPr lvl="2"/>
            <a:r>
              <a:rPr lang="en-US" sz="1100" dirty="0" smtClean="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r>
              <a:rPr lang="en-US" sz="1600" dirty="0">
                <a:solidFill>
                  <a:schemeClr val="accent4">
                    <a:lumMod val="75000"/>
                  </a:schemeClr>
                </a:solidFill>
                <a:latin typeface="Arial" panose="020B0604020202020204" pitchFamily="34" charset="0"/>
                <a:cs typeface="Arial" panose="020B0604020202020204" pitchFamily="34" charset="0"/>
              </a:rPr>
              <a:t>Maximum </a:t>
            </a:r>
            <a:r>
              <a:rPr lang="en-US" sz="1600" dirty="0" smtClean="0">
                <a:solidFill>
                  <a:schemeClr val="accent4">
                    <a:lumMod val="75000"/>
                  </a:schemeClr>
                </a:solidFill>
                <a:latin typeface="Arial" panose="020B0604020202020204" pitchFamily="34" charset="0"/>
                <a:cs typeface="Arial" panose="020B0604020202020204" pitchFamily="34" charset="0"/>
              </a:rPr>
              <a:t>Request per Housing Unit up to 60% AMI</a:t>
            </a:r>
            <a:endParaRPr lang="en-US" sz="1600" dirty="0">
              <a:solidFill>
                <a:schemeClr val="accent4">
                  <a:lumMod val="7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dirty="0" smtClean="0">
                <a:solidFill>
                  <a:srgbClr val="646569"/>
                </a:solidFill>
                <a:latin typeface="Arial" panose="020B0604020202020204" pitchFamily="34" charset="0"/>
                <a:cs typeface="Arial" panose="020B0604020202020204" pitchFamily="34" charset="0"/>
              </a:rPr>
              <a:t>New York City:  $200,000</a:t>
            </a:r>
          </a:p>
          <a:p>
            <a:pPr marL="742950" lvl="1" indent="-285750">
              <a:buFont typeface="Wingdings" panose="05000000000000000000" pitchFamily="2" charset="2"/>
              <a:buChar char="§"/>
            </a:pPr>
            <a:r>
              <a:rPr lang="en-US" sz="1600" dirty="0" smtClean="0">
                <a:solidFill>
                  <a:srgbClr val="646569"/>
                </a:solidFill>
                <a:latin typeface="Arial" panose="020B0604020202020204" pitchFamily="34" charset="0"/>
                <a:cs typeface="Arial" panose="020B0604020202020204" pitchFamily="34" charset="0"/>
              </a:rPr>
              <a:t>Rest of State:  $150,000</a:t>
            </a:r>
          </a:p>
          <a:p>
            <a:pPr marL="742950" lvl="1" indent="-28575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r>
              <a:rPr lang="en-US" sz="1600" dirty="0" smtClean="0">
                <a:solidFill>
                  <a:schemeClr val="accent4">
                    <a:lumMod val="75000"/>
                  </a:schemeClr>
                </a:solidFill>
                <a:latin typeface="Arial" panose="020B0604020202020204" pitchFamily="34" charset="0"/>
                <a:cs typeface="Arial" panose="020B0604020202020204" pitchFamily="34" charset="0"/>
              </a:rPr>
              <a:t>Additional Priorities and Requirements</a:t>
            </a:r>
            <a:endParaRPr lang="en-US" sz="1600" dirty="0">
              <a:solidFill>
                <a:schemeClr val="accent4">
                  <a:lumMod val="7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600" dirty="0">
                <a:solidFill>
                  <a:srgbClr val="646569"/>
                </a:solidFill>
                <a:latin typeface="Arial" panose="020B0604020202020204" pitchFamily="34" charset="0"/>
                <a:cs typeface="Arial" panose="020B0604020202020204" pitchFamily="34" charset="0"/>
              </a:rPr>
              <a:t>Priority for projects that contain more than 50% supportive </a:t>
            </a:r>
            <a:r>
              <a:rPr lang="en-US" sz="1600" dirty="0" smtClean="0">
                <a:solidFill>
                  <a:srgbClr val="646569"/>
                </a:solidFill>
                <a:latin typeface="Arial" panose="020B0604020202020204" pitchFamily="34" charset="0"/>
                <a:cs typeface="Arial" panose="020B0604020202020204" pitchFamily="34" charset="0"/>
              </a:rPr>
              <a:t>units</a:t>
            </a:r>
          </a:p>
          <a:p>
            <a:pPr marL="742950" lvl="1" indent="-285750">
              <a:buFont typeface="Wingdings" panose="05000000000000000000" pitchFamily="2" charset="2"/>
              <a:buChar char="§"/>
            </a:pPr>
            <a:r>
              <a:rPr lang="en-US" sz="1600" dirty="0">
                <a:solidFill>
                  <a:srgbClr val="646569"/>
                </a:solidFill>
                <a:latin typeface="Arial" panose="020B0604020202020204" pitchFamily="34" charset="0"/>
                <a:cs typeface="Arial" panose="020B0604020202020204" pitchFamily="34" charset="0"/>
              </a:rPr>
              <a:t>Developments must provide an integrated housing </a:t>
            </a:r>
            <a:r>
              <a:rPr lang="en-US" sz="1600" dirty="0" smtClean="0">
                <a:solidFill>
                  <a:srgbClr val="646569"/>
                </a:solidFill>
                <a:latin typeface="Arial" panose="020B0604020202020204" pitchFamily="34" charset="0"/>
                <a:cs typeface="Arial" panose="020B0604020202020204" pitchFamily="34" charset="0"/>
              </a:rPr>
              <a:t>environment</a:t>
            </a:r>
          </a:p>
          <a:p>
            <a:pPr marL="742950" lvl="1" indent="-285750">
              <a:buFont typeface="Wingdings" panose="05000000000000000000" pitchFamily="2" charset="2"/>
              <a:buChar char="§"/>
            </a:pPr>
            <a:r>
              <a:rPr lang="en-US" sz="1600" dirty="0" smtClean="0">
                <a:solidFill>
                  <a:srgbClr val="646569"/>
                </a:solidFill>
                <a:latin typeface="Arial" panose="020B0604020202020204" pitchFamily="34" charset="0"/>
                <a:cs typeface="Arial" panose="020B0604020202020204" pitchFamily="34" charset="0"/>
              </a:rPr>
              <a:t>Services and operating </a:t>
            </a:r>
            <a:r>
              <a:rPr lang="en-US" sz="1600" u="sng" dirty="0" smtClean="0">
                <a:solidFill>
                  <a:srgbClr val="646569"/>
                </a:solidFill>
                <a:latin typeface="Arial" panose="020B0604020202020204" pitchFamily="34" charset="0"/>
                <a:cs typeface="Arial" panose="020B0604020202020204" pitchFamily="34" charset="0"/>
              </a:rPr>
              <a:t>award</a:t>
            </a:r>
            <a:r>
              <a:rPr lang="en-US" sz="1600" dirty="0" smtClean="0">
                <a:solidFill>
                  <a:srgbClr val="646569"/>
                </a:solidFill>
                <a:latin typeface="Arial" panose="020B0604020202020204" pitchFamily="34" charset="0"/>
                <a:cs typeface="Arial" panose="020B0604020202020204" pitchFamily="34" charset="0"/>
              </a:rPr>
              <a:t> or </a:t>
            </a:r>
            <a:r>
              <a:rPr lang="en-US" sz="1600" u="sng" dirty="0" smtClean="0">
                <a:solidFill>
                  <a:srgbClr val="646569"/>
                </a:solidFill>
                <a:latin typeface="Arial" panose="020B0604020202020204" pitchFamily="34" charset="0"/>
                <a:cs typeface="Arial" panose="020B0604020202020204" pitchFamily="34" charset="0"/>
              </a:rPr>
              <a:t>funded</a:t>
            </a:r>
            <a:r>
              <a:rPr lang="en-US" sz="1600" dirty="0" smtClean="0">
                <a:solidFill>
                  <a:srgbClr val="646569"/>
                </a:solidFill>
                <a:latin typeface="Arial" panose="020B0604020202020204" pitchFamily="34" charset="0"/>
                <a:cs typeface="Arial" panose="020B0604020202020204" pitchFamily="34" charset="0"/>
              </a:rPr>
              <a:t> plan acceptable to HCR</a:t>
            </a:r>
          </a:p>
          <a:p>
            <a:pPr marL="742950" lvl="1" indent="-285750">
              <a:buFont typeface="Wingdings" panose="05000000000000000000" pitchFamily="2" charset="2"/>
              <a:buChar char="§"/>
            </a:pPr>
            <a:r>
              <a:rPr lang="en-US" sz="1600" dirty="0" smtClean="0">
                <a:solidFill>
                  <a:srgbClr val="646569"/>
                </a:solidFill>
                <a:latin typeface="Arial" panose="020B0604020202020204" pitchFamily="34" charset="0"/>
                <a:cs typeface="Arial" panose="020B0604020202020204" pitchFamily="34" charset="0"/>
              </a:rPr>
              <a:t>Minimum </a:t>
            </a:r>
            <a:r>
              <a:rPr lang="en-US" sz="1600" dirty="0">
                <a:solidFill>
                  <a:srgbClr val="646569"/>
                </a:solidFill>
                <a:latin typeface="Arial" panose="020B0604020202020204" pitchFamily="34" charset="0"/>
                <a:cs typeface="Arial" panose="020B0604020202020204" pitchFamily="34" charset="0"/>
              </a:rPr>
              <a:t>40 year regulatory </a:t>
            </a:r>
            <a:r>
              <a:rPr lang="en-US" sz="1600" dirty="0" smtClean="0">
                <a:solidFill>
                  <a:srgbClr val="646569"/>
                </a:solidFill>
                <a:latin typeface="Arial" panose="020B0604020202020204" pitchFamily="34" charset="0"/>
                <a:cs typeface="Arial" panose="020B0604020202020204" pitchFamily="34" charset="0"/>
              </a:rPr>
              <a:t>agreement will </a:t>
            </a:r>
            <a:r>
              <a:rPr lang="en-US" sz="1600" dirty="0">
                <a:solidFill>
                  <a:srgbClr val="646569"/>
                </a:solidFill>
                <a:latin typeface="Arial" panose="020B0604020202020204" pitchFamily="34" charset="0"/>
                <a:cs typeface="Arial" panose="020B0604020202020204" pitchFamily="34" charset="0"/>
              </a:rPr>
              <a:t>require </a:t>
            </a:r>
            <a:r>
              <a:rPr lang="en-US" sz="1600" dirty="0" smtClean="0">
                <a:solidFill>
                  <a:srgbClr val="646569"/>
                </a:solidFill>
                <a:latin typeface="Arial" panose="020B0604020202020204" pitchFamily="34" charset="0"/>
                <a:cs typeface="Arial" panose="020B0604020202020204" pitchFamily="34" charset="0"/>
              </a:rPr>
              <a:t>the </a:t>
            </a:r>
            <a:r>
              <a:rPr lang="en-US" sz="1600" dirty="0">
                <a:solidFill>
                  <a:srgbClr val="646569"/>
                </a:solidFill>
                <a:latin typeface="Arial" panose="020B0604020202020204" pitchFamily="34" charset="0"/>
                <a:cs typeface="Arial" panose="020B0604020202020204" pitchFamily="34" charset="0"/>
              </a:rPr>
              <a:t>number of units designated as supportive housing will remain so for at least 40 years.</a:t>
            </a:r>
            <a:endParaRPr lang="en-US" sz="1600" dirty="0" smtClean="0">
              <a:solidFill>
                <a:srgbClr val="646569"/>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endParaRPr lang="en-US"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Tree>
    <p:extLst>
      <p:ext uri="{BB962C8B-B14F-4D97-AF65-F5344CB8AC3E}">
        <p14:creationId xmlns:p14="http://schemas.microsoft.com/office/powerpoint/2010/main" val="3572408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smtClean="0">
                <a:solidFill>
                  <a:srgbClr val="002D73"/>
                </a:solidFill>
                <a:latin typeface="Arial" panose="020B0604020202020204" pitchFamily="34" charset="0"/>
                <a:cs typeface="Arial" panose="020B0604020202020204" pitchFamily="34" charset="0"/>
              </a:rPr>
              <a:t>New Construction Program (NCP)</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sp>
        <p:nvSpPr>
          <p:cNvPr id="6" name="Rectangle 5"/>
          <p:cNvSpPr/>
          <p:nvPr/>
        </p:nvSpPr>
        <p:spPr>
          <a:xfrm>
            <a:off x="160250" y="1192232"/>
            <a:ext cx="8818186" cy="3139321"/>
          </a:xfrm>
          <a:prstGeom prst="rect">
            <a:avLst/>
          </a:prstGeom>
        </p:spPr>
        <p:txBody>
          <a:bodyPr wrap="square">
            <a:spAutoFit/>
          </a:bodyPr>
          <a:lstStyle/>
          <a:p>
            <a:r>
              <a:rPr lang="en-US" dirty="0" smtClean="0">
                <a:solidFill>
                  <a:schemeClr val="accent4">
                    <a:lumMod val="75000"/>
                  </a:schemeClr>
                </a:solidFill>
                <a:latin typeface="Arial" panose="020B0604020202020204" pitchFamily="34" charset="0"/>
                <a:cs typeface="Arial" panose="020B0604020202020204" pitchFamily="34" charset="0"/>
              </a:rPr>
              <a:t>Purpose</a:t>
            </a:r>
            <a:endParaRPr lang="en-US" dirty="0">
              <a:solidFill>
                <a:schemeClr val="accent4">
                  <a:lumMod val="7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dirty="0">
                <a:solidFill>
                  <a:srgbClr val="646569"/>
                </a:solidFill>
                <a:latin typeface="Arial" panose="020B0604020202020204" pitchFamily="34" charset="0"/>
                <a:cs typeface="Arial" panose="020B0604020202020204" pitchFamily="34" charset="0"/>
              </a:rPr>
              <a:t>N</a:t>
            </a:r>
            <a:r>
              <a:rPr lang="en-US" dirty="0" smtClean="0">
                <a:solidFill>
                  <a:srgbClr val="646569"/>
                </a:solidFill>
                <a:latin typeface="Arial" panose="020B0604020202020204" pitchFamily="34" charset="0"/>
                <a:cs typeface="Arial" panose="020B0604020202020204" pitchFamily="34" charset="0"/>
              </a:rPr>
              <a:t>ew construction or adaptive reuse of non-residential property</a:t>
            </a:r>
          </a:p>
          <a:p>
            <a:pPr marL="742950" lvl="1" indent="-285750">
              <a:buFont typeface="Wingdings" panose="05000000000000000000" pitchFamily="2" charset="2"/>
              <a:buChar char="§"/>
            </a:pPr>
            <a:r>
              <a:rPr lang="en-US" dirty="0" smtClean="0">
                <a:solidFill>
                  <a:srgbClr val="646569"/>
                </a:solidFill>
                <a:latin typeface="Arial" panose="020B0604020202020204" pitchFamily="34" charset="0"/>
                <a:cs typeface="Arial" panose="020B0604020202020204" pitchFamily="34" charset="0"/>
              </a:rPr>
              <a:t>Households up to 60% of AMI</a:t>
            </a:r>
          </a:p>
          <a:p>
            <a:pPr marL="742950" lvl="1" indent="-285750">
              <a:buFont typeface="Wingdings" panose="05000000000000000000" pitchFamily="2" charset="2"/>
              <a:buChar char="§"/>
            </a:pPr>
            <a:r>
              <a:rPr lang="en-US" dirty="0" smtClean="0">
                <a:solidFill>
                  <a:srgbClr val="646569"/>
                </a:solidFill>
                <a:latin typeface="Arial" panose="020B0604020202020204" pitchFamily="34" charset="0"/>
                <a:cs typeface="Arial" panose="020B0604020202020204" pitchFamily="34" charset="0"/>
              </a:rPr>
              <a:t>Advance housing priorities of New York State</a:t>
            </a:r>
          </a:p>
          <a:p>
            <a:pPr lvl="2"/>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solidFill>
                  <a:schemeClr val="accent4">
                    <a:lumMod val="75000"/>
                  </a:schemeClr>
                </a:solidFill>
                <a:latin typeface="Arial" panose="020B0604020202020204" pitchFamily="34" charset="0"/>
                <a:cs typeface="Arial" panose="020B0604020202020204" pitchFamily="34" charset="0"/>
              </a:rPr>
              <a:t>Maximum </a:t>
            </a:r>
            <a:r>
              <a:rPr lang="en-US" dirty="0" smtClean="0">
                <a:solidFill>
                  <a:schemeClr val="accent4">
                    <a:lumMod val="75000"/>
                  </a:schemeClr>
                </a:solidFill>
                <a:latin typeface="Arial" panose="020B0604020202020204" pitchFamily="34" charset="0"/>
                <a:cs typeface="Arial" panose="020B0604020202020204" pitchFamily="34" charset="0"/>
              </a:rPr>
              <a:t>Request per Housing Unit up to 60% AMI</a:t>
            </a:r>
            <a:endParaRPr lang="en-US" dirty="0">
              <a:solidFill>
                <a:schemeClr val="accent4">
                  <a:lumMod val="7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dirty="0" smtClean="0">
                <a:solidFill>
                  <a:srgbClr val="646569"/>
                </a:solidFill>
                <a:latin typeface="Arial" panose="020B0604020202020204" pitchFamily="34" charset="0"/>
                <a:cs typeface="Arial" panose="020B0604020202020204" pitchFamily="34" charset="0"/>
              </a:rPr>
              <a:t>New York City:  $140,000</a:t>
            </a:r>
          </a:p>
          <a:p>
            <a:pPr marL="742950" lvl="1" indent="-285750">
              <a:buFont typeface="Wingdings" panose="05000000000000000000" pitchFamily="2" charset="2"/>
              <a:buChar char="§"/>
            </a:pPr>
            <a:r>
              <a:rPr lang="en-US" dirty="0" smtClean="0">
                <a:solidFill>
                  <a:srgbClr val="646569"/>
                </a:solidFill>
                <a:latin typeface="Arial" panose="020B0604020202020204" pitchFamily="34" charset="0"/>
                <a:cs typeface="Arial" panose="020B0604020202020204" pitchFamily="34" charset="0"/>
              </a:rPr>
              <a:t>Westchester County &amp; Long Island:  $100,000</a:t>
            </a:r>
          </a:p>
          <a:p>
            <a:pPr marL="742950" lvl="1" indent="-285750">
              <a:buFont typeface="Wingdings" panose="05000000000000000000" pitchFamily="2" charset="2"/>
              <a:buChar char="§"/>
            </a:pPr>
            <a:r>
              <a:rPr lang="en-US" dirty="0" smtClean="0">
                <a:solidFill>
                  <a:srgbClr val="646569"/>
                </a:solidFill>
                <a:latin typeface="Arial" panose="020B0604020202020204" pitchFamily="34" charset="0"/>
                <a:cs typeface="Arial" panose="020B0604020202020204" pitchFamily="34" charset="0"/>
              </a:rPr>
              <a:t>Rest of State:  $75,000</a:t>
            </a:r>
          </a:p>
          <a:p>
            <a:pPr marL="742950" lvl="1"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Tree>
    <p:extLst>
      <p:ext uri="{BB962C8B-B14F-4D97-AF65-F5344CB8AC3E}">
        <p14:creationId xmlns:p14="http://schemas.microsoft.com/office/powerpoint/2010/main" val="3321230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23220"/>
          </a:xfrm>
          <a:prstGeom prst="rect">
            <a:avLst/>
          </a:prstGeom>
          <a:noFill/>
          <a:ln>
            <a:noFill/>
          </a:ln>
        </p:spPr>
        <p:txBody>
          <a:bodyPr wrap="square" rtlCol="0">
            <a:spAutoFit/>
          </a:bodyPr>
          <a:lstStyle/>
          <a:p>
            <a:r>
              <a:rPr lang="en-US" sz="2800" b="1" dirty="0" smtClean="0">
                <a:solidFill>
                  <a:srgbClr val="002D73"/>
                </a:solidFill>
                <a:latin typeface="Arial" panose="020B0604020202020204" pitchFamily="34" charset="0"/>
                <a:cs typeface="Arial" panose="020B0604020202020204" pitchFamily="34" charset="0"/>
              </a:rPr>
              <a:t>State Low Income Housing Credits (SLIHC)</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sp>
        <p:nvSpPr>
          <p:cNvPr id="2" name="Rectangle 1"/>
          <p:cNvSpPr/>
          <p:nvPr/>
        </p:nvSpPr>
        <p:spPr>
          <a:xfrm>
            <a:off x="140855" y="913268"/>
            <a:ext cx="8709890" cy="2585323"/>
          </a:xfrm>
          <a:prstGeom prst="rect">
            <a:avLst/>
          </a:prstGeom>
        </p:spPr>
        <p:txBody>
          <a:bodyPr wrap="square">
            <a:spAutoFit/>
          </a:bodyPr>
          <a:lstStyle/>
          <a:p>
            <a:r>
              <a:rPr lang="en-US" dirty="0" smtClean="0">
                <a:solidFill>
                  <a:schemeClr val="accent4">
                    <a:lumMod val="75000"/>
                  </a:schemeClr>
                </a:solidFill>
                <a:latin typeface="Arial" panose="020B0604020202020204" pitchFamily="34" charset="0"/>
                <a:cs typeface="Arial" panose="020B0604020202020204" pitchFamily="34" charset="0"/>
              </a:rPr>
              <a:t>Purpose</a:t>
            </a:r>
            <a:endParaRPr lang="en-US" dirty="0">
              <a:solidFill>
                <a:schemeClr val="accent4">
                  <a:lumMod val="7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dirty="0">
                <a:solidFill>
                  <a:srgbClr val="646569"/>
                </a:solidFill>
                <a:latin typeface="Arial" panose="020B0604020202020204" pitchFamily="34" charset="0"/>
                <a:cs typeface="Arial" panose="020B0604020202020204" pitchFamily="34" charset="0"/>
              </a:rPr>
              <a:t>D</a:t>
            </a:r>
            <a:r>
              <a:rPr lang="en-US" dirty="0" smtClean="0">
                <a:solidFill>
                  <a:srgbClr val="646569"/>
                </a:solidFill>
                <a:latin typeface="Arial" panose="020B0604020202020204" pitchFamily="34" charset="0"/>
                <a:cs typeface="Arial" panose="020B0604020202020204" pitchFamily="34" charset="0"/>
              </a:rPr>
              <a:t>evelopment </a:t>
            </a:r>
            <a:r>
              <a:rPr lang="en-US" dirty="0">
                <a:solidFill>
                  <a:srgbClr val="646569"/>
                </a:solidFill>
                <a:latin typeface="Arial" panose="020B0604020202020204" pitchFamily="34" charset="0"/>
                <a:cs typeface="Arial" panose="020B0604020202020204" pitchFamily="34" charset="0"/>
              </a:rPr>
              <a:t>of middle income housing for households </a:t>
            </a:r>
            <a:r>
              <a:rPr lang="en-US" dirty="0" smtClean="0">
                <a:solidFill>
                  <a:srgbClr val="646569"/>
                </a:solidFill>
                <a:latin typeface="Arial" panose="020B0604020202020204" pitchFamily="34" charset="0"/>
                <a:cs typeface="Arial" panose="020B0604020202020204" pitchFamily="34" charset="0"/>
              </a:rPr>
              <a:t>up to 90% AMI</a:t>
            </a:r>
          </a:p>
          <a:p>
            <a:pPr marL="742950" lvl="1" indent="-285750">
              <a:buFont typeface="Wingdings" panose="05000000000000000000" pitchFamily="2" charset="2"/>
              <a:buChar char="§"/>
            </a:pPr>
            <a:r>
              <a:rPr lang="en-US" dirty="0">
                <a:solidFill>
                  <a:srgbClr val="646569"/>
                </a:solidFill>
                <a:latin typeface="Arial" panose="020B0604020202020204" pitchFamily="34" charset="0"/>
                <a:cs typeface="Arial" panose="020B0604020202020204" pitchFamily="34" charset="0"/>
              </a:rPr>
              <a:t>D</a:t>
            </a:r>
            <a:r>
              <a:rPr lang="en-US" dirty="0" smtClean="0">
                <a:solidFill>
                  <a:srgbClr val="646569"/>
                </a:solidFill>
                <a:latin typeface="Arial" panose="020B0604020202020204" pitchFamily="34" charset="0"/>
                <a:cs typeface="Arial" panose="020B0604020202020204" pitchFamily="34" charset="0"/>
              </a:rPr>
              <a:t>ollar-for-dollar reduction in certain New York State </a:t>
            </a:r>
            <a:r>
              <a:rPr lang="en-US" dirty="0">
                <a:solidFill>
                  <a:srgbClr val="646569"/>
                </a:solidFill>
                <a:latin typeface="Arial" panose="020B0604020202020204" pitchFamily="34" charset="0"/>
                <a:cs typeface="Arial" panose="020B0604020202020204" pitchFamily="34" charset="0"/>
              </a:rPr>
              <a:t>taxes to </a:t>
            </a:r>
            <a:r>
              <a:rPr lang="en-US" dirty="0" smtClean="0">
                <a:solidFill>
                  <a:srgbClr val="646569"/>
                </a:solidFill>
                <a:latin typeface="Arial" panose="020B0604020202020204" pitchFamily="34" charset="0"/>
                <a:cs typeface="Arial" panose="020B0604020202020204" pitchFamily="34" charset="0"/>
              </a:rPr>
              <a:t>investors</a:t>
            </a:r>
            <a:endParaRPr lang="en-US"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endParaRPr lang="en-US" sz="1200" dirty="0" smtClean="0">
              <a:latin typeface="Arial" panose="020B0604020202020204" pitchFamily="34" charset="0"/>
              <a:cs typeface="Arial" panose="020B0604020202020204" pitchFamily="34" charset="0"/>
            </a:endParaRPr>
          </a:p>
          <a:p>
            <a:r>
              <a:rPr lang="en-US" dirty="0">
                <a:solidFill>
                  <a:schemeClr val="accent4">
                    <a:lumMod val="75000"/>
                  </a:schemeClr>
                </a:solidFill>
                <a:latin typeface="Arial" panose="020B0604020202020204" pitchFamily="34" charset="0"/>
                <a:cs typeface="Arial" panose="020B0604020202020204" pitchFamily="34" charset="0"/>
              </a:rPr>
              <a:t>Maximum Request</a:t>
            </a:r>
          </a:p>
          <a:p>
            <a:pPr marL="742950" lvl="1" indent="-285750">
              <a:buFont typeface="Wingdings" panose="05000000000000000000" pitchFamily="2" charset="2"/>
              <a:buChar char="§"/>
            </a:pPr>
            <a:r>
              <a:rPr lang="en-US" dirty="0">
                <a:solidFill>
                  <a:srgbClr val="646569"/>
                </a:solidFill>
                <a:latin typeface="Arial" panose="020B0604020202020204" pitchFamily="34" charset="0"/>
                <a:cs typeface="Arial" panose="020B0604020202020204" pitchFamily="34" charset="0"/>
              </a:rPr>
              <a:t>$500,000 per project; $750,000 max for projects with a significant number of units targeted to households with incomes above 60% of AMI</a:t>
            </a:r>
          </a:p>
          <a:p>
            <a:pPr marL="742950" lvl="1" indent="-285750">
              <a:buFont typeface="Wingdings" panose="05000000000000000000" pitchFamily="2" charset="2"/>
              <a:buChar char="§"/>
            </a:pPr>
            <a:r>
              <a:rPr lang="en-US" dirty="0">
                <a:solidFill>
                  <a:srgbClr val="646569"/>
                </a:solidFill>
                <a:latin typeface="Arial" panose="020B0604020202020204" pitchFamily="34" charset="0"/>
                <a:cs typeface="Arial" panose="020B0604020202020204" pitchFamily="34" charset="0"/>
              </a:rPr>
              <a:t>$20,000 per housing unit up to 90% AMI</a:t>
            </a:r>
          </a:p>
          <a:p>
            <a:pPr marL="742950" lvl="1"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
        <p:nvSpPr>
          <p:cNvPr id="7" name="TextBox 6"/>
          <p:cNvSpPr txBox="1"/>
          <p:nvPr/>
        </p:nvSpPr>
        <p:spPr>
          <a:xfrm>
            <a:off x="152400" y="3105150"/>
            <a:ext cx="8686800" cy="523220"/>
          </a:xfrm>
          <a:prstGeom prst="rect">
            <a:avLst/>
          </a:prstGeom>
          <a:noFill/>
          <a:ln>
            <a:noFill/>
          </a:ln>
        </p:spPr>
        <p:txBody>
          <a:bodyPr wrap="square" rtlCol="0">
            <a:spAutoFit/>
          </a:bodyPr>
          <a:lstStyle/>
          <a:p>
            <a:r>
              <a:rPr lang="en-US" sz="2800" b="1" dirty="0" smtClean="0">
                <a:solidFill>
                  <a:srgbClr val="002D73"/>
                </a:solidFill>
                <a:latin typeface="Arial" panose="020B0604020202020204" pitchFamily="34" charset="0"/>
                <a:cs typeface="Arial" panose="020B0604020202020204" pitchFamily="34" charset="0"/>
              </a:rPr>
              <a:t>Middle Income Housing Program (MIHP)</a:t>
            </a:r>
          </a:p>
        </p:txBody>
      </p:sp>
      <p:sp>
        <p:nvSpPr>
          <p:cNvPr id="8" name="Rectangle 7"/>
          <p:cNvSpPr/>
          <p:nvPr/>
        </p:nvSpPr>
        <p:spPr>
          <a:xfrm>
            <a:off x="152400" y="3580269"/>
            <a:ext cx="8915400" cy="1415772"/>
          </a:xfrm>
          <a:prstGeom prst="rect">
            <a:avLst/>
          </a:prstGeom>
        </p:spPr>
        <p:txBody>
          <a:bodyPr wrap="square">
            <a:spAutoFit/>
          </a:bodyPr>
          <a:lstStyle/>
          <a:p>
            <a:r>
              <a:rPr lang="en-US" dirty="0" smtClean="0">
                <a:solidFill>
                  <a:schemeClr val="accent4">
                    <a:lumMod val="75000"/>
                  </a:schemeClr>
                </a:solidFill>
                <a:latin typeface="Arial" panose="020B0604020202020204" pitchFamily="34" charset="0"/>
                <a:cs typeface="Arial" panose="020B0604020202020204" pitchFamily="34" charset="0"/>
              </a:rPr>
              <a:t>Purpose</a:t>
            </a:r>
            <a:endParaRPr lang="en-US" dirty="0">
              <a:solidFill>
                <a:schemeClr val="accent4">
                  <a:lumMod val="7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dirty="0" smtClean="0">
                <a:solidFill>
                  <a:srgbClr val="646569"/>
                </a:solidFill>
                <a:latin typeface="Arial" panose="020B0604020202020204" pitchFamily="34" charset="0"/>
                <a:cs typeface="Arial" panose="020B0604020202020204" pitchFamily="34" charset="0"/>
              </a:rPr>
              <a:t>Development of middle income housing for households up to 130% AMI</a:t>
            </a:r>
          </a:p>
          <a:p>
            <a:pPr marL="742950" lvl="1" indent="-285750">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r>
              <a:rPr lang="en-US" dirty="0" smtClean="0">
                <a:solidFill>
                  <a:schemeClr val="accent4">
                    <a:lumMod val="75000"/>
                  </a:schemeClr>
                </a:solidFill>
                <a:latin typeface="Arial" panose="020B0604020202020204" pitchFamily="34" charset="0"/>
                <a:cs typeface="Arial" panose="020B0604020202020204" pitchFamily="34" charset="0"/>
              </a:rPr>
              <a:t>Maximum Request</a:t>
            </a:r>
            <a:endParaRPr lang="en-US" dirty="0">
              <a:solidFill>
                <a:schemeClr val="accent4">
                  <a:lumMod val="75000"/>
                </a:schemeClr>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dirty="0" smtClean="0">
                <a:solidFill>
                  <a:srgbClr val="646569"/>
                </a:solidFill>
                <a:latin typeface="Arial" panose="020B0604020202020204" pitchFamily="34" charset="0"/>
                <a:cs typeface="Arial" panose="020B0604020202020204" pitchFamily="34" charset="0"/>
              </a:rPr>
              <a:t>$5,000,000 </a:t>
            </a:r>
            <a:r>
              <a:rPr lang="en-US" dirty="0">
                <a:solidFill>
                  <a:srgbClr val="646569"/>
                </a:solidFill>
                <a:latin typeface="Arial" panose="020B0604020202020204" pitchFamily="34" charset="0"/>
                <a:cs typeface="Arial" panose="020B0604020202020204" pitchFamily="34" charset="0"/>
              </a:rPr>
              <a:t>per project </a:t>
            </a:r>
          </a:p>
        </p:txBody>
      </p:sp>
    </p:spTree>
    <p:extLst>
      <p:ext uri="{BB962C8B-B14F-4D97-AF65-F5344CB8AC3E}">
        <p14:creationId xmlns:p14="http://schemas.microsoft.com/office/powerpoint/2010/main" val="3625770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915400" cy="523220"/>
          </a:xfrm>
          <a:prstGeom prst="rect">
            <a:avLst/>
          </a:prstGeom>
          <a:noFill/>
          <a:ln>
            <a:noFill/>
          </a:ln>
        </p:spPr>
        <p:txBody>
          <a:bodyPr wrap="square" rtlCol="0">
            <a:spAutoFit/>
          </a:bodyPr>
          <a:lstStyle/>
          <a:p>
            <a:r>
              <a:rPr lang="en-US" sz="2800" b="1" dirty="0">
                <a:solidFill>
                  <a:srgbClr val="002D73"/>
                </a:solidFill>
                <a:latin typeface="Arial" panose="020B0604020202020204" pitchFamily="34" charset="0"/>
                <a:cs typeface="Arial" panose="020B0604020202020204" pitchFamily="34" charset="0"/>
              </a:rPr>
              <a:t>Rural and Urban Community Investment Fund (CIF)</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sp>
        <p:nvSpPr>
          <p:cNvPr id="2" name="Rectangle 1"/>
          <p:cNvSpPr/>
          <p:nvPr/>
        </p:nvSpPr>
        <p:spPr>
          <a:xfrm>
            <a:off x="167640" y="1123950"/>
            <a:ext cx="8709890" cy="2800767"/>
          </a:xfrm>
          <a:prstGeom prst="rect">
            <a:avLst/>
          </a:prstGeom>
        </p:spPr>
        <p:txBody>
          <a:bodyPr wrap="square">
            <a:spAutoFit/>
          </a:bodyPr>
          <a:lstStyle/>
          <a:p>
            <a:r>
              <a:rPr lang="en-US" sz="1600" dirty="0" smtClean="0">
                <a:solidFill>
                  <a:schemeClr val="accent4">
                    <a:lumMod val="75000"/>
                  </a:schemeClr>
                </a:solidFill>
                <a:latin typeface="Arial" panose="020B0604020202020204" pitchFamily="34" charset="0"/>
                <a:cs typeface="Arial" panose="020B0604020202020204" pitchFamily="34" charset="0"/>
              </a:rPr>
              <a:t>Non-Residential Priorities</a:t>
            </a:r>
          </a:p>
          <a:p>
            <a:pPr marL="742950" lvl="1" indent="-285750">
              <a:buFont typeface="Wingdings" panose="05000000000000000000" pitchFamily="2" charset="2"/>
              <a:buChar char="§"/>
            </a:pPr>
            <a:r>
              <a:rPr lang="en-US" sz="1600" dirty="0" smtClean="0">
                <a:solidFill>
                  <a:srgbClr val="646569"/>
                </a:solidFill>
                <a:latin typeface="Arial" panose="020B0604020202020204" pitchFamily="34" charset="0"/>
                <a:cs typeface="Arial" panose="020B0604020202020204" pitchFamily="34" charset="0"/>
              </a:rPr>
              <a:t>Address a critical unmet community need in the development’s primary market area</a:t>
            </a:r>
          </a:p>
          <a:p>
            <a:pPr marL="742950" lvl="1" indent="-285750">
              <a:buFont typeface="Wingdings" panose="05000000000000000000" pitchFamily="2" charset="2"/>
              <a:buChar char="§"/>
            </a:pPr>
            <a:r>
              <a:rPr lang="en-US" sz="1600" dirty="0" smtClean="0">
                <a:solidFill>
                  <a:srgbClr val="646569"/>
                </a:solidFill>
                <a:latin typeface="Arial" panose="020B0604020202020204" pitchFamily="34" charset="0"/>
                <a:cs typeface="Arial" panose="020B0604020202020204" pitchFamily="34" charset="0"/>
              </a:rPr>
              <a:t>Ensure the continuation of traditional commercial corridors that would otherwise be disrupted by the development of ground floor residential space</a:t>
            </a:r>
          </a:p>
          <a:p>
            <a:pPr marL="742950" lvl="1" indent="-285750">
              <a:buFont typeface="Wingdings" panose="05000000000000000000" pitchFamily="2" charset="2"/>
              <a:buChar char="§"/>
            </a:pPr>
            <a:r>
              <a:rPr lang="en-US" sz="1600" dirty="0" smtClean="0">
                <a:solidFill>
                  <a:srgbClr val="646569"/>
                </a:solidFill>
                <a:latin typeface="Arial" panose="020B0604020202020204" pitchFamily="34" charset="0"/>
                <a:cs typeface="Arial" panose="020B0604020202020204" pitchFamily="34" charset="0"/>
              </a:rPr>
              <a:t>Community renewal and revitalization</a:t>
            </a:r>
          </a:p>
          <a:p>
            <a:endParaRPr lang="en-US" sz="1600" dirty="0" smtClean="0">
              <a:solidFill>
                <a:schemeClr val="accent4">
                  <a:lumMod val="75000"/>
                </a:schemeClr>
              </a:solidFill>
              <a:latin typeface="Arial" panose="020B0604020202020204" pitchFamily="34" charset="0"/>
              <a:cs typeface="Arial" panose="020B0604020202020204" pitchFamily="34" charset="0"/>
            </a:endParaRPr>
          </a:p>
          <a:p>
            <a:r>
              <a:rPr lang="en-US" sz="1600" dirty="0" smtClean="0">
                <a:solidFill>
                  <a:schemeClr val="accent4">
                    <a:lumMod val="75000"/>
                  </a:schemeClr>
                </a:solidFill>
                <a:latin typeface="Arial" panose="020B0604020202020204" pitchFamily="34" charset="0"/>
                <a:cs typeface="Arial" panose="020B0604020202020204" pitchFamily="34" charset="0"/>
              </a:rPr>
              <a:t>Maximum </a:t>
            </a:r>
            <a:r>
              <a:rPr lang="en-US" sz="1600" dirty="0">
                <a:solidFill>
                  <a:schemeClr val="accent4">
                    <a:lumMod val="75000"/>
                  </a:schemeClr>
                </a:solidFill>
                <a:latin typeface="Arial" panose="020B0604020202020204" pitchFamily="34" charset="0"/>
                <a:cs typeface="Arial" panose="020B0604020202020204" pitchFamily="34" charset="0"/>
              </a:rPr>
              <a:t>Request</a:t>
            </a:r>
          </a:p>
          <a:p>
            <a:pPr marL="742950" lvl="1" indent="-285750">
              <a:buFont typeface="Wingdings" panose="05000000000000000000" pitchFamily="2" charset="2"/>
              <a:buChar char="§"/>
            </a:pPr>
            <a:r>
              <a:rPr lang="en-US" sz="1600" dirty="0">
                <a:solidFill>
                  <a:srgbClr val="646569"/>
                </a:solidFill>
                <a:latin typeface="Arial" panose="020B0604020202020204" pitchFamily="34" charset="0"/>
                <a:cs typeface="Arial" panose="020B0604020202020204" pitchFamily="34" charset="0"/>
              </a:rPr>
              <a:t>The lesser of $1,500,000 per project or the amount needed to ensure that market rents would be sufficient to cover the cost of financing and operating the commercial, retail or community facility space of project</a:t>
            </a:r>
          </a:p>
          <a:p>
            <a:pPr lvl="1"/>
            <a:endParaRPr lang="en-US" sz="1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Tree>
    <p:extLst>
      <p:ext uri="{BB962C8B-B14F-4D97-AF65-F5344CB8AC3E}">
        <p14:creationId xmlns:p14="http://schemas.microsoft.com/office/powerpoint/2010/main" val="3338241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323439"/>
          </a:xfrm>
          <a:prstGeom prst="rect">
            <a:avLst/>
          </a:prstGeom>
          <a:noFill/>
          <a:ln>
            <a:noFill/>
          </a:ln>
        </p:spPr>
        <p:txBody>
          <a:bodyPr wrap="square" rtlCol="0">
            <a:spAutoFit/>
          </a:bodyPr>
          <a:lstStyle/>
          <a:p>
            <a:r>
              <a:rPr lang="en-US" sz="4000" b="1" dirty="0" smtClean="0">
                <a:solidFill>
                  <a:schemeClr val="bg1"/>
                </a:solidFill>
                <a:latin typeface="Arial" panose="020B0604020202020204" pitchFamily="34" charset="0"/>
                <a:cs typeface="Arial" panose="020B0604020202020204" pitchFamily="34" charset="0"/>
              </a:rPr>
              <a:t>Housing Plan Update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Tree>
    <p:extLst>
      <p:ext uri="{BB962C8B-B14F-4D97-AF65-F5344CB8AC3E}">
        <p14:creationId xmlns:p14="http://schemas.microsoft.com/office/powerpoint/2010/main" val="1943174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smtClean="0">
                <a:solidFill>
                  <a:srgbClr val="002D73"/>
                </a:solidFill>
                <a:latin typeface="Arial" panose="020B0604020202020204" pitchFamily="34" charset="0"/>
                <a:cs typeface="Arial" panose="020B0604020202020204" pitchFamily="34" charset="0"/>
              </a:rPr>
              <a:t>Housing Plan—House NY 2020</a:t>
            </a:r>
          </a:p>
        </p:txBody>
      </p:sp>
      <p:sp>
        <p:nvSpPr>
          <p:cNvPr id="12" name="TextBox 11"/>
          <p:cNvSpPr txBox="1"/>
          <p:nvPr/>
        </p:nvSpPr>
        <p:spPr>
          <a:xfrm>
            <a:off x="152400" y="1096923"/>
            <a:ext cx="8763000" cy="3939540"/>
          </a:xfrm>
          <a:prstGeom prst="rect">
            <a:avLst/>
          </a:prstGeom>
          <a:noFill/>
          <a:ln>
            <a:noFill/>
          </a:ln>
        </p:spPr>
        <p:txBody>
          <a:bodyPr wrap="square" rtlCol="0">
            <a:spAutoFit/>
          </a:bodyPr>
          <a:lstStyle/>
          <a:p>
            <a:pPr>
              <a:spcBef>
                <a:spcPts val="1200"/>
              </a:spcBef>
            </a:pPr>
            <a:r>
              <a:rPr lang="en-US" altLang="en-US" sz="2400" dirty="0" smtClean="0">
                <a:solidFill>
                  <a:srgbClr val="646569"/>
                </a:solidFill>
                <a:latin typeface="Arial" panose="020B0604020202020204" pitchFamily="34" charset="0"/>
                <a:cs typeface="Arial" panose="020B0604020202020204" pitchFamily="34" charset="0"/>
              </a:rPr>
              <a:t>Build NY:  </a:t>
            </a:r>
            <a:r>
              <a:rPr lang="en-US" altLang="en-US" sz="2400" i="1" dirty="0" smtClean="0">
                <a:solidFill>
                  <a:srgbClr val="646569"/>
                </a:solidFill>
                <a:latin typeface="Arial" panose="020B0604020202020204" pitchFamily="34" charset="0"/>
                <a:cs typeface="Arial" panose="020B0604020202020204" pitchFamily="34" charset="0"/>
              </a:rPr>
              <a:t>Creation </a:t>
            </a:r>
            <a:r>
              <a:rPr lang="en-US" altLang="en-US" sz="2400" i="1" dirty="0">
                <a:solidFill>
                  <a:srgbClr val="646569"/>
                </a:solidFill>
                <a:latin typeface="Arial" panose="020B0604020202020204" pitchFamily="34" charset="0"/>
                <a:cs typeface="Arial" panose="020B0604020202020204" pitchFamily="34" charset="0"/>
              </a:rPr>
              <a:t>of </a:t>
            </a:r>
            <a:r>
              <a:rPr lang="en-US" altLang="en-US" sz="2400" i="1" dirty="0" smtClean="0">
                <a:solidFill>
                  <a:srgbClr val="646569"/>
                </a:solidFill>
                <a:latin typeface="Arial" panose="020B0604020202020204" pitchFamily="34" charset="0"/>
                <a:cs typeface="Arial" panose="020B0604020202020204" pitchFamily="34" charset="0"/>
              </a:rPr>
              <a:t>units </a:t>
            </a:r>
            <a:r>
              <a:rPr lang="en-US" altLang="en-US" sz="2400" i="1" dirty="0">
                <a:solidFill>
                  <a:srgbClr val="646569"/>
                </a:solidFill>
                <a:latin typeface="Arial" panose="020B0604020202020204" pitchFamily="34" charset="0"/>
                <a:cs typeface="Arial" panose="020B0604020202020204" pitchFamily="34" charset="0"/>
              </a:rPr>
              <a:t>across a spectrum of </a:t>
            </a:r>
            <a:r>
              <a:rPr lang="en-US" altLang="en-US" sz="2400" i="1" dirty="0" smtClean="0">
                <a:solidFill>
                  <a:srgbClr val="646569"/>
                </a:solidFill>
                <a:latin typeface="Arial" panose="020B0604020202020204" pitchFamily="34" charset="0"/>
                <a:cs typeface="Arial" panose="020B0604020202020204" pitchFamily="34" charset="0"/>
              </a:rPr>
              <a:t>populations</a:t>
            </a:r>
            <a:endParaRPr lang="en-US" altLang="en-US" sz="2400" dirty="0">
              <a:solidFill>
                <a:srgbClr val="646569"/>
              </a:solidFill>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altLang="en-US" dirty="0">
                <a:solidFill>
                  <a:srgbClr val="646569"/>
                </a:solidFill>
                <a:latin typeface="Arial" panose="020B0604020202020204" pitchFamily="34" charset="0"/>
                <a:cs typeface="Arial" panose="020B0604020202020204" pitchFamily="34" charset="0"/>
              </a:rPr>
              <a:t>Supportive </a:t>
            </a:r>
            <a:r>
              <a:rPr lang="en-US" altLang="en-US" dirty="0" smtClean="0">
                <a:solidFill>
                  <a:srgbClr val="646569"/>
                </a:solidFill>
                <a:latin typeface="Arial" panose="020B0604020202020204" pitchFamily="34" charset="0"/>
                <a:cs typeface="Arial" panose="020B0604020202020204" pitchFamily="34" charset="0"/>
              </a:rPr>
              <a:t>housing </a:t>
            </a:r>
          </a:p>
          <a:p>
            <a:pPr marL="342900" indent="-342900">
              <a:spcBef>
                <a:spcPts val="1200"/>
              </a:spcBef>
              <a:buFont typeface="Arial" panose="020B0604020202020204" pitchFamily="34" charset="0"/>
              <a:buChar char="•"/>
            </a:pPr>
            <a:r>
              <a:rPr lang="en-US" altLang="en-US" dirty="0" smtClean="0">
                <a:solidFill>
                  <a:srgbClr val="646569"/>
                </a:solidFill>
                <a:latin typeface="Arial" panose="020B0604020202020204" pitchFamily="34" charset="0"/>
                <a:cs typeface="Arial" panose="020B0604020202020204" pitchFamily="34" charset="0"/>
              </a:rPr>
              <a:t>Middle </a:t>
            </a:r>
            <a:r>
              <a:rPr lang="en-US" altLang="en-US" dirty="0">
                <a:solidFill>
                  <a:srgbClr val="646569"/>
                </a:solidFill>
                <a:latin typeface="Arial" panose="020B0604020202020204" pitchFamily="34" charset="0"/>
                <a:cs typeface="Arial" panose="020B0604020202020204" pitchFamily="34" charset="0"/>
              </a:rPr>
              <a:t>income </a:t>
            </a:r>
            <a:r>
              <a:rPr lang="en-US" altLang="en-US" dirty="0" smtClean="0">
                <a:solidFill>
                  <a:srgbClr val="646569"/>
                </a:solidFill>
                <a:latin typeface="Arial" panose="020B0604020202020204" pitchFamily="34" charset="0"/>
                <a:cs typeface="Arial" panose="020B0604020202020204" pitchFamily="34" charset="0"/>
              </a:rPr>
              <a:t>housing </a:t>
            </a:r>
          </a:p>
          <a:p>
            <a:pPr marL="342900" indent="-342900">
              <a:spcBef>
                <a:spcPts val="1200"/>
              </a:spcBef>
              <a:buFont typeface="Arial" panose="020B0604020202020204" pitchFamily="34" charset="0"/>
              <a:buChar char="•"/>
            </a:pPr>
            <a:r>
              <a:rPr lang="en-US" altLang="en-US" dirty="0" smtClean="0">
                <a:solidFill>
                  <a:srgbClr val="646569"/>
                </a:solidFill>
                <a:latin typeface="Arial" panose="020B0604020202020204" pitchFamily="34" charset="0"/>
                <a:cs typeface="Arial" panose="020B0604020202020204" pitchFamily="34" charset="0"/>
              </a:rPr>
              <a:t>Senior housing</a:t>
            </a:r>
          </a:p>
          <a:p>
            <a:pPr>
              <a:spcBef>
                <a:spcPts val="1200"/>
              </a:spcBef>
            </a:pPr>
            <a:r>
              <a:rPr lang="en-US" altLang="en-US" sz="2400" dirty="0" smtClean="0">
                <a:solidFill>
                  <a:srgbClr val="646569"/>
                </a:solidFill>
                <a:latin typeface="Arial" panose="020B0604020202020204" pitchFamily="34" charset="0"/>
                <a:cs typeface="Arial" panose="020B0604020202020204" pitchFamily="34" charset="0"/>
              </a:rPr>
              <a:t>Preserve NY:  </a:t>
            </a:r>
            <a:r>
              <a:rPr lang="en-US" altLang="en-US" sz="2400" i="1" dirty="0" smtClean="0">
                <a:solidFill>
                  <a:srgbClr val="646569"/>
                </a:solidFill>
                <a:latin typeface="Arial" panose="020B0604020202020204" pitchFamily="34" charset="0"/>
                <a:cs typeface="Arial" panose="020B0604020202020204" pitchFamily="34" charset="0"/>
              </a:rPr>
              <a:t>Preservation </a:t>
            </a:r>
            <a:r>
              <a:rPr lang="en-US" altLang="en-US" sz="2400" i="1" dirty="0">
                <a:solidFill>
                  <a:srgbClr val="646569"/>
                </a:solidFill>
                <a:latin typeface="Arial" panose="020B0604020202020204" pitchFamily="34" charset="0"/>
                <a:cs typeface="Arial" panose="020B0604020202020204" pitchFamily="34" charset="0"/>
              </a:rPr>
              <a:t>of </a:t>
            </a:r>
            <a:r>
              <a:rPr lang="en-US" altLang="en-US" sz="2400" i="1" dirty="0" smtClean="0">
                <a:solidFill>
                  <a:srgbClr val="646569"/>
                </a:solidFill>
                <a:latin typeface="Arial" panose="020B0604020202020204" pitchFamily="34" charset="0"/>
                <a:cs typeface="Arial" panose="020B0604020202020204" pitchFamily="34" charset="0"/>
              </a:rPr>
              <a:t>existing </a:t>
            </a:r>
            <a:r>
              <a:rPr lang="en-US" altLang="en-US" sz="2400" i="1" dirty="0">
                <a:solidFill>
                  <a:srgbClr val="646569"/>
                </a:solidFill>
                <a:latin typeface="Arial" panose="020B0604020202020204" pitchFamily="34" charset="0"/>
                <a:cs typeface="Arial" panose="020B0604020202020204" pitchFamily="34" charset="0"/>
              </a:rPr>
              <a:t>housing </a:t>
            </a:r>
            <a:r>
              <a:rPr lang="en-US" altLang="en-US" sz="2400" i="1" dirty="0" smtClean="0">
                <a:solidFill>
                  <a:srgbClr val="646569"/>
                </a:solidFill>
                <a:latin typeface="Arial" panose="020B0604020202020204" pitchFamily="34" charset="0"/>
                <a:cs typeface="Arial" panose="020B0604020202020204" pitchFamily="34" charset="0"/>
              </a:rPr>
              <a:t>stock</a:t>
            </a:r>
            <a:endParaRPr lang="en-US" altLang="en-US" sz="2400" dirty="0">
              <a:solidFill>
                <a:srgbClr val="646569"/>
              </a:solidFill>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altLang="en-US" dirty="0">
                <a:solidFill>
                  <a:srgbClr val="646569"/>
                </a:solidFill>
                <a:latin typeface="Arial" panose="020B0604020202020204" pitchFamily="34" charset="0"/>
                <a:cs typeface="Arial" panose="020B0604020202020204" pitchFamily="34" charset="0"/>
              </a:rPr>
              <a:t>Statewide public </a:t>
            </a:r>
            <a:r>
              <a:rPr lang="en-US" altLang="en-US" dirty="0" smtClean="0">
                <a:solidFill>
                  <a:srgbClr val="646569"/>
                </a:solidFill>
                <a:latin typeface="Arial" panose="020B0604020202020204" pitchFamily="34" charset="0"/>
                <a:cs typeface="Arial" panose="020B0604020202020204" pitchFamily="34" charset="0"/>
              </a:rPr>
              <a:t>housing</a:t>
            </a:r>
          </a:p>
          <a:p>
            <a:pPr marL="342900" indent="-342900">
              <a:spcBef>
                <a:spcPts val="1200"/>
              </a:spcBef>
              <a:buFont typeface="Arial" panose="020B0604020202020204" pitchFamily="34" charset="0"/>
              <a:buChar char="•"/>
            </a:pPr>
            <a:r>
              <a:rPr lang="en-US" altLang="en-US" dirty="0" smtClean="0">
                <a:solidFill>
                  <a:srgbClr val="646569"/>
                </a:solidFill>
                <a:latin typeface="Arial" panose="020B0604020202020204" pitchFamily="34" charset="0"/>
                <a:cs typeface="Arial" panose="020B0604020202020204" pitchFamily="34" charset="0"/>
              </a:rPr>
              <a:t>Mitchell Lamas and other affordable multifamily rental housing </a:t>
            </a:r>
          </a:p>
          <a:p>
            <a:pPr marL="342900" indent="-342900">
              <a:spcBef>
                <a:spcPts val="1200"/>
              </a:spcBef>
              <a:buFont typeface="Arial" panose="020B0604020202020204" pitchFamily="34" charset="0"/>
              <a:buChar char="•"/>
            </a:pPr>
            <a:r>
              <a:rPr lang="en-US" altLang="en-US" dirty="0" smtClean="0">
                <a:solidFill>
                  <a:srgbClr val="646569"/>
                </a:solidFill>
                <a:latin typeface="Arial" panose="020B0604020202020204" pitchFamily="34" charset="0"/>
                <a:cs typeface="Arial" panose="020B0604020202020204" pitchFamily="34" charset="0"/>
              </a:rPr>
              <a:t>Small buildings</a:t>
            </a:r>
            <a:endParaRPr lang="en-US" altLang="en-US" dirty="0">
              <a:latin typeface="Arial" panose="020B0604020202020204" pitchFamily="34" charset="0"/>
              <a:cs typeface="Arial" panose="020B0604020202020204" pitchFamily="34" charset="0"/>
            </a:endParaRPr>
          </a:p>
          <a:p>
            <a:endParaRPr lang="en-US" sz="2400" dirty="0">
              <a:solidFill>
                <a:srgbClr val="646569"/>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Tree>
    <p:extLst>
      <p:ext uri="{BB962C8B-B14F-4D97-AF65-F5344CB8AC3E}">
        <p14:creationId xmlns:p14="http://schemas.microsoft.com/office/powerpoint/2010/main" val="1757391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smtClean="0">
                <a:solidFill>
                  <a:srgbClr val="002D73"/>
                </a:solidFill>
                <a:latin typeface="Arial" panose="020B0604020202020204" pitchFamily="34" charset="0"/>
                <a:cs typeface="Arial" panose="020B0604020202020204" pitchFamily="34" charset="0"/>
              </a:rPr>
              <a:t>Housing Plan—House NY 2020</a:t>
            </a:r>
          </a:p>
        </p:txBody>
      </p:sp>
      <p:sp>
        <p:nvSpPr>
          <p:cNvPr id="12" name="TextBox 11"/>
          <p:cNvSpPr txBox="1"/>
          <p:nvPr/>
        </p:nvSpPr>
        <p:spPr>
          <a:xfrm>
            <a:off x="152400" y="1200150"/>
            <a:ext cx="8763000" cy="3970318"/>
          </a:xfrm>
          <a:prstGeom prst="rect">
            <a:avLst/>
          </a:prstGeom>
          <a:noFill/>
          <a:ln>
            <a:noFill/>
          </a:ln>
        </p:spPr>
        <p:txBody>
          <a:bodyPr wrap="square" rtlCol="0">
            <a:spAutoFit/>
          </a:bodyPr>
          <a:lstStyle/>
          <a:p>
            <a:pPr>
              <a:spcBef>
                <a:spcPts val="1200"/>
              </a:spcBef>
            </a:pPr>
            <a:r>
              <a:rPr lang="en-US" altLang="en-US" sz="2400" dirty="0" smtClean="0">
                <a:solidFill>
                  <a:srgbClr val="646569"/>
                </a:solidFill>
                <a:latin typeface="Arial" panose="020B0604020202020204" pitchFamily="34" charset="0"/>
                <a:cs typeface="Arial" panose="020B0604020202020204" pitchFamily="34" charset="0"/>
              </a:rPr>
              <a:t>$</a:t>
            </a:r>
            <a:r>
              <a:rPr lang="en-US" altLang="en-US" sz="2400" dirty="0">
                <a:solidFill>
                  <a:srgbClr val="646569"/>
                </a:solidFill>
                <a:latin typeface="Arial" panose="020B0604020202020204" pitchFamily="34" charset="0"/>
                <a:cs typeface="Arial" panose="020B0604020202020204" pitchFamily="34" charset="0"/>
              </a:rPr>
              <a:t>20B commitment to affordable housing and </a:t>
            </a:r>
            <a:r>
              <a:rPr lang="en-US" altLang="en-US" sz="2400" dirty="0" smtClean="0">
                <a:solidFill>
                  <a:srgbClr val="646569"/>
                </a:solidFill>
                <a:latin typeface="Arial" panose="020B0604020202020204" pitchFamily="34" charset="0"/>
                <a:cs typeface="Arial" panose="020B0604020202020204" pitchFamily="34" charset="0"/>
              </a:rPr>
              <a:t>homelessness: </a:t>
            </a:r>
            <a:endParaRPr lang="en-US" altLang="en-US" sz="2400" dirty="0">
              <a:solidFill>
                <a:srgbClr val="646569"/>
              </a:solidFill>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altLang="en-US" sz="2400" dirty="0" smtClean="0">
                <a:solidFill>
                  <a:srgbClr val="646569"/>
                </a:solidFill>
                <a:latin typeface="Arial" panose="020B0604020202020204" pitchFamily="34" charset="0"/>
                <a:cs typeface="Arial" panose="020B0604020202020204" pitchFamily="34" charset="0"/>
              </a:rPr>
              <a:t>100,000 for affordable units over five </a:t>
            </a:r>
            <a:r>
              <a:rPr lang="en-US" altLang="en-US" sz="2400" dirty="0">
                <a:solidFill>
                  <a:srgbClr val="646569"/>
                </a:solidFill>
                <a:latin typeface="Arial" panose="020B0604020202020204" pitchFamily="34" charset="0"/>
                <a:cs typeface="Arial" panose="020B0604020202020204" pitchFamily="34" charset="0"/>
              </a:rPr>
              <a:t>y</a:t>
            </a:r>
            <a:r>
              <a:rPr lang="en-US" altLang="en-US" sz="2400" dirty="0" smtClean="0">
                <a:solidFill>
                  <a:srgbClr val="646569"/>
                </a:solidFill>
                <a:latin typeface="Arial" panose="020B0604020202020204" pitchFamily="34" charset="0"/>
                <a:cs typeface="Arial" panose="020B0604020202020204" pitchFamily="34" charset="0"/>
              </a:rPr>
              <a:t>ears</a:t>
            </a:r>
          </a:p>
          <a:p>
            <a:pPr marL="800100" lvl="1" indent="-342900">
              <a:spcBef>
                <a:spcPts val="1200"/>
              </a:spcBef>
              <a:buFont typeface="Arial" panose="020B0604020202020204" pitchFamily="34" charset="0"/>
              <a:buChar char="•"/>
            </a:pPr>
            <a:r>
              <a:rPr lang="en-US" altLang="en-US" sz="2400" dirty="0">
                <a:solidFill>
                  <a:srgbClr val="646569"/>
                </a:solidFill>
                <a:latin typeface="Arial" panose="020B0604020202020204" pitchFamily="34" charset="0"/>
                <a:cs typeface="Arial" panose="020B0604020202020204" pitchFamily="34" charset="0"/>
              </a:rPr>
              <a:t>Approximately half preservation / half new construction</a:t>
            </a:r>
          </a:p>
          <a:p>
            <a:pPr marL="800100" lvl="1" indent="-342900">
              <a:spcBef>
                <a:spcPts val="1200"/>
              </a:spcBef>
              <a:buFont typeface="Arial" panose="020B0604020202020204" pitchFamily="34" charset="0"/>
              <a:buChar char="•"/>
            </a:pPr>
            <a:r>
              <a:rPr lang="en-US" altLang="en-US" sz="2400" dirty="0">
                <a:solidFill>
                  <a:srgbClr val="646569"/>
                </a:solidFill>
                <a:latin typeface="Arial" panose="020B0604020202020204" pitchFamily="34" charset="0"/>
                <a:cs typeface="Arial" panose="020B0604020202020204" pitchFamily="34" charset="0"/>
              </a:rPr>
              <a:t>Approximately half NYC / half rest of state</a:t>
            </a:r>
          </a:p>
          <a:p>
            <a:pPr marL="342900" indent="-342900">
              <a:spcBef>
                <a:spcPts val="1200"/>
              </a:spcBef>
              <a:buFont typeface="Arial" panose="020B0604020202020204" pitchFamily="34" charset="0"/>
              <a:buChar char="•"/>
            </a:pPr>
            <a:r>
              <a:rPr lang="en-US" altLang="en-US" sz="2400" dirty="0" smtClean="0">
                <a:solidFill>
                  <a:srgbClr val="646569"/>
                </a:solidFill>
                <a:latin typeface="Arial" panose="020B0604020202020204" pitchFamily="34" charset="0"/>
                <a:cs typeface="Arial" panose="020B0604020202020204" pitchFamily="34" charset="0"/>
              </a:rPr>
              <a:t>6,000 </a:t>
            </a:r>
            <a:r>
              <a:rPr lang="en-US" altLang="en-US" sz="2400" dirty="0">
                <a:solidFill>
                  <a:srgbClr val="646569"/>
                </a:solidFill>
                <a:latin typeface="Arial" panose="020B0604020202020204" pitchFamily="34" charset="0"/>
                <a:cs typeface="Arial" panose="020B0604020202020204" pitchFamily="34" charset="0"/>
              </a:rPr>
              <a:t>supportive housing units over five years</a:t>
            </a:r>
          </a:p>
          <a:p>
            <a:pPr marL="342900" indent="-342900">
              <a:spcBef>
                <a:spcPts val="1200"/>
              </a:spcBef>
              <a:buFont typeface="Arial" panose="020B0604020202020204" pitchFamily="34" charset="0"/>
              <a:buChar char="•"/>
            </a:pPr>
            <a:r>
              <a:rPr lang="en-US" altLang="en-US" sz="2400" dirty="0" smtClean="0">
                <a:solidFill>
                  <a:srgbClr val="646569"/>
                </a:solidFill>
                <a:latin typeface="Arial" panose="020B0604020202020204" pitchFamily="34" charset="0"/>
                <a:cs typeface="Arial" panose="020B0604020202020204" pitchFamily="34" charset="0"/>
              </a:rPr>
              <a:t>FY 2016-17 budget passed $1.9 billion in capital</a:t>
            </a:r>
          </a:p>
          <a:p>
            <a:pPr marL="342900" indent="-342900">
              <a:spcBef>
                <a:spcPts val="1200"/>
              </a:spcBef>
              <a:buFont typeface="Arial" panose="020B0604020202020204" pitchFamily="34" charset="0"/>
              <a:buChar char="•"/>
            </a:pPr>
            <a:r>
              <a:rPr lang="en-US" altLang="en-US" sz="2400" dirty="0" smtClean="0">
                <a:solidFill>
                  <a:srgbClr val="646569"/>
                </a:solidFill>
                <a:latin typeface="Arial" panose="020B0604020202020204" pitchFamily="34" charset="0"/>
                <a:cs typeface="Arial" panose="020B0604020202020204" pitchFamily="34" charset="0"/>
              </a:rPr>
              <a:t>MOU pending</a:t>
            </a:r>
            <a:endParaRPr lang="en-US" altLang="en-US" sz="2400" dirty="0">
              <a:solidFill>
                <a:srgbClr val="646569"/>
              </a:solidFill>
              <a:latin typeface="Arial" panose="020B0604020202020204" pitchFamily="34" charset="0"/>
              <a:cs typeface="Arial" panose="020B0604020202020204" pitchFamily="34" charset="0"/>
            </a:endParaRPr>
          </a:p>
          <a:p>
            <a:endParaRPr lang="en-US" sz="2400" dirty="0">
              <a:solidFill>
                <a:srgbClr val="646569"/>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Tree>
    <p:extLst>
      <p:ext uri="{BB962C8B-B14F-4D97-AF65-F5344CB8AC3E}">
        <p14:creationId xmlns:p14="http://schemas.microsoft.com/office/powerpoint/2010/main" val="1769878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323439"/>
          </a:xfrm>
          <a:prstGeom prst="rect">
            <a:avLst/>
          </a:prstGeom>
          <a:noFill/>
          <a:ln>
            <a:noFill/>
          </a:ln>
        </p:spPr>
        <p:txBody>
          <a:bodyPr wrap="square" rtlCol="0">
            <a:spAutoFit/>
          </a:bodyPr>
          <a:lstStyle/>
          <a:p>
            <a:r>
              <a:rPr lang="en-US" sz="4000" b="1" dirty="0" smtClean="0">
                <a:solidFill>
                  <a:schemeClr val="bg1"/>
                </a:solidFill>
                <a:latin typeface="Arial" panose="020B0604020202020204" pitchFamily="34" charset="0"/>
                <a:cs typeface="Arial" panose="020B0604020202020204" pitchFamily="34" charset="0"/>
              </a:rPr>
              <a:t>Financing Approach</a:t>
            </a:r>
            <a:endParaRPr lang="en-US" sz="40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Tree>
    <p:extLst>
      <p:ext uri="{BB962C8B-B14F-4D97-AF65-F5344CB8AC3E}">
        <p14:creationId xmlns:p14="http://schemas.microsoft.com/office/powerpoint/2010/main" val="2225048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smtClean="0">
                <a:solidFill>
                  <a:srgbClr val="002D73"/>
                </a:solidFill>
                <a:latin typeface="Arial" panose="020B0604020202020204" pitchFamily="34" charset="0"/>
                <a:cs typeface="Arial" panose="020B0604020202020204" pitchFamily="34" charset="0"/>
              </a:rPr>
              <a:t>Financing Approach</a:t>
            </a:r>
          </a:p>
        </p:txBody>
      </p:sp>
      <p:sp>
        <p:nvSpPr>
          <p:cNvPr id="12" name="TextBox 11"/>
          <p:cNvSpPr txBox="1"/>
          <p:nvPr/>
        </p:nvSpPr>
        <p:spPr>
          <a:xfrm>
            <a:off x="152400" y="1154251"/>
            <a:ext cx="8763000" cy="3170099"/>
          </a:xfrm>
          <a:prstGeom prst="rect">
            <a:avLst/>
          </a:prstGeom>
          <a:noFill/>
          <a:ln>
            <a:noFill/>
          </a:ln>
        </p:spPr>
        <p:txBody>
          <a:bodyPr wrap="square" rtlCol="0">
            <a:spAutoFit/>
          </a:bodyPr>
          <a:lstStyle/>
          <a:p>
            <a:pPr marL="342900" indent="-342900">
              <a:spcBef>
                <a:spcPts val="1200"/>
              </a:spcBef>
              <a:buFont typeface="Arial" panose="020B0604020202020204" pitchFamily="34" charset="0"/>
              <a:buChar char="•"/>
            </a:pPr>
            <a:r>
              <a:rPr lang="en-US" altLang="en-US" sz="2000" dirty="0" smtClean="0">
                <a:solidFill>
                  <a:srgbClr val="646569"/>
                </a:solidFill>
                <a:latin typeface="Arial" panose="020B0604020202020204" pitchFamily="34" charset="0"/>
                <a:cs typeface="Arial" panose="020B0604020202020204" pitchFamily="34" charset="0"/>
              </a:rPr>
              <a:t>Flexibility </a:t>
            </a:r>
            <a:r>
              <a:rPr lang="en-US" altLang="en-US" sz="2000" dirty="0">
                <a:solidFill>
                  <a:srgbClr val="646569"/>
                </a:solidFill>
                <a:latin typeface="Arial" panose="020B0604020202020204" pitchFamily="34" charset="0"/>
                <a:cs typeface="Arial" panose="020B0604020202020204" pitchFamily="34" charset="0"/>
              </a:rPr>
              <a:t>for developers to consider different </a:t>
            </a:r>
            <a:r>
              <a:rPr lang="en-US" altLang="en-US" sz="2000" dirty="0" smtClean="0">
                <a:solidFill>
                  <a:srgbClr val="646569"/>
                </a:solidFill>
                <a:latin typeface="Arial" panose="020B0604020202020204" pitchFamily="34" charset="0"/>
                <a:cs typeface="Arial" panose="020B0604020202020204" pitchFamily="34" charset="0"/>
              </a:rPr>
              <a:t>options</a:t>
            </a:r>
            <a:endParaRPr lang="en-US" altLang="en-US" sz="2000" dirty="0">
              <a:solidFill>
                <a:srgbClr val="646569"/>
              </a:solidFill>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altLang="en-US" sz="2000" dirty="0">
                <a:solidFill>
                  <a:srgbClr val="646569"/>
                </a:solidFill>
                <a:latin typeface="Arial" panose="020B0604020202020204" pitchFamily="34" charset="0"/>
                <a:cs typeface="Arial" panose="020B0604020202020204" pitchFamily="34" charset="0"/>
              </a:rPr>
              <a:t>Provide for market and site-specific needs</a:t>
            </a:r>
          </a:p>
          <a:p>
            <a:pPr marL="342900" indent="-342900">
              <a:spcBef>
                <a:spcPts val="1200"/>
              </a:spcBef>
              <a:buFont typeface="Arial" panose="020B0604020202020204" pitchFamily="34" charset="0"/>
              <a:buChar char="•"/>
            </a:pPr>
            <a:r>
              <a:rPr lang="en-US" altLang="en-US" sz="2000" dirty="0" smtClean="0">
                <a:solidFill>
                  <a:srgbClr val="646569"/>
                </a:solidFill>
                <a:latin typeface="Arial" panose="020B0604020202020204" pitchFamily="34" charset="0"/>
                <a:cs typeface="Arial" panose="020B0604020202020204" pitchFamily="34" charset="0"/>
              </a:rPr>
              <a:t>Encourage leverage</a:t>
            </a:r>
            <a:endParaRPr lang="en-US" altLang="en-US" sz="2000" dirty="0">
              <a:solidFill>
                <a:srgbClr val="646569"/>
              </a:solidFill>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en-US" altLang="en-US" sz="2000" dirty="0" smtClean="0">
                <a:solidFill>
                  <a:srgbClr val="646569"/>
                </a:solidFill>
                <a:latin typeface="Arial" panose="020B0604020202020204" pitchFamily="34" charset="0"/>
                <a:cs typeface="Arial" panose="020B0604020202020204" pitchFamily="34" charset="0"/>
              </a:rPr>
              <a:t>Advance </a:t>
            </a:r>
            <a:r>
              <a:rPr lang="en-US" altLang="en-US" sz="2000" dirty="0">
                <a:solidFill>
                  <a:srgbClr val="646569"/>
                </a:solidFill>
                <a:latin typeface="Arial" panose="020B0604020202020204" pitchFamily="34" charset="0"/>
                <a:cs typeface="Arial" panose="020B0604020202020204" pitchFamily="34" charset="0"/>
              </a:rPr>
              <a:t>housing </a:t>
            </a:r>
            <a:r>
              <a:rPr lang="en-US" altLang="en-US" sz="2000" dirty="0" smtClean="0">
                <a:solidFill>
                  <a:srgbClr val="646569"/>
                </a:solidFill>
                <a:latin typeface="Arial" panose="020B0604020202020204" pitchFamily="34" charset="0"/>
                <a:cs typeface="Arial" panose="020B0604020202020204" pitchFamily="34" charset="0"/>
              </a:rPr>
              <a:t>goals</a:t>
            </a:r>
          </a:p>
          <a:p>
            <a:pPr marL="342900" indent="-342900">
              <a:spcBef>
                <a:spcPts val="1200"/>
              </a:spcBef>
              <a:buFont typeface="Arial" panose="020B0604020202020204" pitchFamily="34" charset="0"/>
              <a:buChar char="•"/>
            </a:pPr>
            <a:r>
              <a:rPr lang="en-US" altLang="en-US" sz="2000" dirty="0" smtClean="0">
                <a:solidFill>
                  <a:srgbClr val="646569"/>
                </a:solidFill>
                <a:latin typeface="Arial" panose="020B0604020202020204" pitchFamily="34" charset="0"/>
                <a:cs typeface="Arial" panose="020B0604020202020204" pitchFamily="34" charset="0"/>
              </a:rPr>
              <a:t>Coordinated </a:t>
            </a:r>
            <a:r>
              <a:rPr lang="en-US" altLang="en-US" sz="2000" dirty="0">
                <a:solidFill>
                  <a:srgbClr val="646569"/>
                </a:solidFill>
                <a:latin typeface="Arial" panose="020B0604020202020204" pitchFamily="34" charset="0"/>
                <a:cs typeface="Arial" panose="020B0604020202020204" pitchFamily="34" charset="0"/>
              </a:rPr>
              <a:t>investment with jurisdictions and agencies</a:t>
            </a:r>
          </a:p>
          <a:p>
            <a:pPr marL="342900" indent="-342900">
              <a:spcBef>
                <a:spcPts val="1200"/>
              </a:spcBef>
              <a:buFont typeface="Arial" panose="020B0604020202020204" pitchFamily="34" charset="0"/>
              <a:buChar char="•"/>
            </a:pPr>
            <a:r>
              <a:rPr lang="en-US" altLang="en-US" sz="2000" dirty="0">
                <a:solidFill>
                  <a:srgbClr val="646569"/>
                </a:solidFill>
                <a:latin typeface="Arial" panose="020B0604020202020204" pitchFamily="34" charset="0"/>
                <a:cs typeface="Arial" panose="020B0604020202020204" pitchFamily="34" charset="0"/>
              </a:rPr>
              <a:t>Mixed income and mixed use development encouraged</a:t>
            </a:r>
          </a:p>
          <a:p>
            <a:pPr marL="342900" indent="-342900">
              <a:spcBef>
                <a:spcPts val="1200"/>
              </a:spcBef>
              <a:buFont typeface="Arial" panose="020B0604020202020204" pitchFamily="34" charset="0"/>
              <a:buChar char="•"/>
            </a:pPr>
            <a:r>
              <a:rPr lang="en-US" altLang="en-US" sz="2000" dirty="0">
                <a:solidFill>
                  <a:srgbClr val="646569"/>
                </a:solidFill>
                <a:latin typeface="Arial" panose="020B0604020202020204" pitchFamily="34" charset="0"/>
                <a:cs typeface="Arial" panose="020B0604020202020204" pitchFamily="34" charset="0"/>
              </a:rPr>
              <a:t>Integrated, supportive housing </a:t>
            </a:r>
            <a:r>
              <a:rPr lang="en-US" altLang="en-US" sz="2000" dirty="0" smtClean="0">
                <a:solidFill>
                  <a:srgbClr val="646569"/>
                </a:solidFill>
                <a:latin typeface="Arial" panose="020B0604020202020204" pitchFamily="34" charset="0"/>
                <a:cs typeface="Arial" panose="020B0604020202020204" pitchFamily="34" charset="0"/>
              </a:rPr>
              <a:t>encouraged</a:t>
            </a:r>
            <a:endParaRPr lang="en-US" altLang="en-US" sz="2000" dirty="0">
              <a:solidFill>
                <a:srgbClr val="646569"/>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Tree>
    <p:extLst>
      <p:ext uri="{BB962C8B-B14F-4D97-AF65-F5344CB8AC3E}">
        <p14:creationId xmlns:p14="http://schemas.microsoft.com/office/powerpoint/2010/main" val="496693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991600" cy="584776"/>
          </a:xfrm>
          <a:prstGeom prst="rect">
            <a:avLst/>
          </a:prstGeom>
          <a:noFill/>
          <a:ln>
            <a:noFill/>
          </a:ln>
        </p:spPr>
        <p:txBody>
          <a:bodyPr wrap="square" rtlCol="0">
            <a:spAutoFit/>
          </a:bodyPr>
          <a:lstStyle/>
          <a:p>
            <a:r>
              <a:rPr lang="en-US" sz="3200" b="1" dirty="0" smtClean="0">
                <a:solidFill>
                  <a:srgbClr val="002D73"/>
                </a:solidFill>
                <a:latin typeface="Arial" panose="020B0604020202020204" pitchFamily="34" charset="0"/>
                <a:cs typeface="Arial" panose="020B0604020202020204" pitchFamily="34" charset="0"/>
              </a:rPr>
              <a:t>Resource Availability—Two Primary Methods</a:t>
            </a:r>
          </a:p>
        </p:txBody>
      </p:sp>
      <p:sp>
        <p:nvSpPr>
          <p:cNvPr id="12" name="TextBox 11"/>
          <p:cNvSpPr txBox="1"/>
          <p:nvPr/>
        </p:nvSpPr>
        <p:spPr>
          <a:xfrm>
            <a:off x="152400" y="1123950"/>
            <a:ext cx="8763000" cy="4031873"/>
          </a:xfrm>
          <a:prstGeom prst="rect">
            <a:avLst/>
          </a:prstGeom>
          <a:noFill/>
          <a:ln>
            <a:noFill/>
          </a:ln>
        </p:spPr>
        <p:txBody>
          <a:bodyPr wrap="square" rtlCol="0">
            <a:spAutoFit/>
          </a:bodyPr>
          <a:lstStyle/>
          <a:p>
            <a:pPr lvl="0"/>
            <a:r>
              <a:rPr lang="en-US" sz="2400" b="1" dirty="0">
                <a:solidFill>
                  <a:srgbClr val="646569"/>
                </a:solidFill>
                <a:latin typeface="Arial" panose="020B0604020202020204" pitchFamily="34" charset="0"/>
                <a:cs typeface="Arial" panose="020B0604020202020204" pitchFamily="34" charset="0"/>
              </a:rPr>
              <a:t>Unified Funding Application:</a:t>
            </a:r>
            <a:r>
              <a:rPr lang="en-US" sz="2400" dirty="0">
                <a:solidFill>
                  <a:srgbClr val="646569"/>
                </a:solidFill>
                <a:latin typeface="Arial" panose="020B0604020202020204" pitchFamily="34" charset="0"/>
                <a:cs typeface="Arial" panose="020B0604020202020204" pitchFamily="34" charset="0"/>
              </a:rPr>
              <a:t>  </a:t>
            </a:r>
          </a:p>
          <a:p>
            <a:pPr lvl="0"/>
            <a:r>
              <a:rPr lang="en-US" sz="2400" dirty="0">
                <a:solidFill>
                  <a:srgbClr val="646569"/>
                </a:solidFill>
                <a:latin typeface="Arial" panose="020B0604020202020204" pitchFamily="34" charset="0"/>
                <a:cs typeface="Arial" panose="020B0604020202020204" pitchFamily="34" charset="0"/>
              </a:rPr>
              <a:t>Highly competitive, single-source request for proposals process to access 9% LIHTC and a wide variety of subordinate financing resources and State Low Income Housing </a:t>
            </a:r>
            <a:r>
              <a:rPr lang="en-US" sz="2400" dirty="0" smtClean="0">
                <a:solidFill>
                  <a:srgbClr val="646569"/>
                </a:solidFill>
                <a:latin typeface="Arial" panose="020B0604020202020204" pitchFamily="34" charset="0"/>
                <a:cs typeface="Arial" panose="020B0604020202020204" pitchFamily="34" charset="0"/>
              </a:rPr>
              <a:t>Credits.</a:t>
            </a:r>
            <a:endParaRPr lang="en-US" sz="2400" dirty="0">
              <a:solidFill>
                <a:srgbClr val="646569"/>
              </a:solidFill>
              <a:latin typeface="Arial" panose="020B0604020202020204" pitchFamily="34" charset="0"/>
              <a:cs typeface="Arial" panose="020B0604020202020204" pitchFamily="34" charset="0"/>
            </a:endParaRPr>
          </a:p>
          <a:p>
            <a:r>
              <a:rPr lang="en-US" sz="1600" dirty="0">
                <a:solidFill>
                  <a:srgbClr val="646569"/>
                </a:solidFill>
                <a:latin typeface="Arial" panose="020B0604020202020204" pitchFamily="34" charset="0"/>
                <a:cs typeface="Arial" panose="020B0604020202020204" pitchFamily="34" charset="0"/>
              </a:rPr>
              <a:t> </a:t>
            </a:r>
          </a:p>
          <a:p>
            <a:pPr lvl="0"/>
            <a:r>
              <a:rPr lang="en-US" sz="2400" b="1" dirty="0">
                <a:solidFill>
                  <a:srgbClr val="646569"/>
                </a:solidFill>
                <a:latin typeface="Arial" panose="020B0604020202020204" pitchFamily="34" charset="0"/>
                <a:cs typeface="Arial" panose="020B0604020202020204" pitchFamily="34" charset="0"/>
              </a:rPr>
              <a:t>Open Window Requests for Proposals:</a:t>
            </a:r>
          </a:p>
          <a:p>
            <a:pPr lvl="0"/>
            <a:r>
              <a:rPr lang="en-US" sz="2400" dirty="0">
                <a:solidFill>
                  <a:srgbClr val="646569"/>
                </a:solidFill>
                <a:latin typeface="Arial" panose="020B0604020202020204" pitchFamily="34" charset="0"/>
                <a:cs typeface="Arial" panose="020B0604020202020204" pitchFamily="34" charset="0"/>
              </a:rPr>
              <a:t>Applications are accepted on a continuous basis for tax-exempt, taxable and 501(c)(3) bonds in addition to</a:t>
            </a:r>
            <a:r>
              <a:rPr lang="en-US" sz="2400" dirty="0" smtClean="0">
                <a:solidFill>
                  <a:srgbClr val="646569"/>
                </a:solidFill>
                <a:latin typeface="Arial" panose="020B0604020202020204" pitchFamily="34" charset="0"/>
                <a:cs typeface="Arial" panose="020B0604020202020204" pitchFamily="34" charset="0"/>
              </a:rPr>
              <a:t> a wide variety of subordinate financing resources and State Low Income Housing Credits.</a:t>
            </a:r>
          </a:p>
          <a:p>
            <a:endParaRPr lang="en-US" sz="2400" dirty="0">
              <a:solidFill>
                <a:srgbClr val="646569"/>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Tree>
    <p:extLst>
      <p:ext uri="{BB962C8B-B14F-4D97-AF65-F5344CB8AC3E}">
        <p14:creationId xmlns:p14="http://schemas.microsoft.com/office/powerpoint/2010/main" val="886730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430887"/>
          </a:xfrm>
          <a:prstGeom prst="rect">
            <a:avLst/>
          </a:prstGeom>
          <a:noFill/>
          <a:ln>
            <a:noFill/>
          </a:ln>
        </p:spPr>
        <p:txBody>
          <a:bodyPr wrap="square" rtlCol="0">
            <a:spAutoFit/>
          </a:bodyPr>
          <a:lstStyle/>
          <a:p>
            <a:pPr algn="ctr"/>
            <a:r>
              <a:rPr lang="en-US" sz="2200" b="1" dirty="0" smtClean="0">
                <a:solidFill>
                  <a:srgbClr val="002D73"/>
                </a:solidFill>
                <a:latin typeface="Arial" panose="020B0604020202020204" pitchFamily="34" charset="0"/>
                <a:cs typeface="Arial" panose="020B0604020202020204" pitchFamily="34" charset="0"/>
              </a:rPr>
              <a:t>Multifamily Development Location, New York State, 2011-2015</a:t>
            </a:r>
            <a:endParaRPr lang="en-US" sz="2200" b="1" dirty="0">
              <a:solidFill>
                <a:srgbClr val="002D73"/>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895350"/>
            <a:ext cx="5345402" cy="416605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Tree>
    <p:extLst>
      <p:ext uri="{BB962C8B-B14F-4D97-AF65-F5344CB8AC3E}">
        <p14:creationId xmlns:p14="http://schemas.microsoft.com/office/powerpoint/2010/main" val="2244359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707886"/>
          </a:xfrm>
          <a:prstGeom prst="rect">
            <a:avLst/>
          </a:prstGeom>
          <a:noFill/>
          <a:ln>
            <a:noFill/>
          </a:ln>
        </p:spPr>
        <p:txBody>
          <a:bodyPr wrap="square" rtlCol="0">
            <a:spAutoFit/>
          </a:bodyPr>
          <a:lstStyle/>
          <a:p>
            <a:r>
              <a:rPr lang="en-US" sz="4000" b="1" dirty="0" smtClean="0">
                <a:solidFill>
                  <a:schemeClr val="bg1"/>
                </a:solidFill>
                <a:latin typeface="Arial" panose="020B0604020202020204" pitchFamily="34" charset="0"/>
                <a:cs typeface="Arial" panose="020B0604020202020204" pitchFamily="34" charset="0"/>
              </a:rPr>
              <a:t>Project Examples</a:t>
            </a:r>
            <a:endParaRPr lang="en-US" sz="40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476750"/>
            <a:ext cx="2385290" cy="409334"/>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476750"/>
            <a:ext cx="2806236" cy="481572"/>
          </a:xfrm>
          <a:prstGeom prst="rect">
            <a:avLst/>
          </a:prstGeom>
        </p:spPr>
      </p:pic>
    </p:spTree>
    <p:extLst>
      <p:ext uri="{BB962C8B-B14F-4D97-AF65-F5344CB8AC3E}">
        <p14:creationId xmlns:p14="http://schemas.microsoft.com/office/powerpoint/2010/main" val="984299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C4F28972A90F4FA22AE756026CE609" ma:contentTypeVersion="0" ma:contentTypeDescription="Create a new document." ma:contentTypeScope="" ma:versionID="07afc77f3dfc321efa69e78ba7f51048">
  <xsd:schema xmlns:xsd="http://www.w3.org/2001/XMLSchema" xmlns:xs="http://www.w3.org/2001/XMLSchema" xmlns:p="http://schemas.microsoft.com/office/2006/metadata/properties" targetNamespace="http://schemas.microsoft.com/office/2006/metadata/properties" ma:root="true" ma:fieldsID="393adde7ee1a707d6e9f5d130748084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B10221-28B1-4B1D-A542-0BCD87259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373712F-8FAF-4E78-8CC0-FB8B33919E50}">
  <ds:schemaRefs>
    <ds:schemaRef ds:uri="http://schemas.microsoft.com/sharepoint/v3/contenttype/forms"/>
  </ds:schemaRefs>
</ds:datastoreItem>
</file>

<file path=customXml/itemProps3.xml><?xml version="1.0" encoding="utf-8"?>
<ds:datastoreItem xmlns:ds="http://schemas.openxmlformats.org/officeDocument/2006/customXml" ds:itemID="{B3F86441-E60D-4495-9820-50FFC7B27329}">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796</Words>
  <Application>Microsoft Office PowerPoint</Application>
  <PresentationFormat>On-screen Show (16:9)</PresentationFormat>
  <Paragraphs>118</Paragraphs>
  <Slides>19</Slides>
  <Notes>1</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Cover Master</vt:lpstr>
      <vt:lpstr>Section Master</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 York State - Office of General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Maclain Berhaupt</cp:lastModifiedBy>
  <cp:revision>226</cp:revision>
  <cp:lastPrinted>2016-05-01T21:04:34Z</cp:lastPrinted>
  <dcterms:created xsi:type="dcterms:W3CDTF">2016-05-13T19:12:06Z</dcterms:created>
  <dcterms:modified xsi:type="dcterms:W3CDTF">2016-05-31T18:16:41Z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0x0101006FC4F28972A90F4FA22AE756026CE609</vt:lpwstr>
  </property>
</Properties>
</file>