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0" r:id="rId13"/>
    <p:sldId id="266" r:id="rId14"/>
    <p:sldId id="267" r:id="rId15"/>
    <p:sldId id="26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>
      <p:cViewPr>
        <p:scale>
          <a:sx n="81" d="100"/>
          <a:sy n="81" d="100"/>
        </p:scale>
        <p:origin x="-178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Sheet1!$A$26:$A$27</c:f>
              <c:strCache>
                <c:ptCount val="2"/>
                <c:pt idx="0">
                  <c:v>Total Incidents Reported</c:v>
                </c:pt>
                <c:pt idx="1">
                  <c:v>Incidents Resulting in "911" Call</c:v>
                </c:pt>
              </c:strCache>
            </c:strRef>
          </c:cat>
          <c:val>
            <c:numRef>
              <c:f>Sheet1!$B$26:$B$27</c:f>
              <c:numCache>
                <c:formatCode>General</c:formatCode>
                <c:ptCount val="2"/>
                <c:pt idx="0">
                  <c:v>144</c:v>
                </c:pt>
                <c:pt idx="1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13-43D6-85F8-09083F60A5CD}"/>
            </c:ext>
          </c:extLst>
        </c:ser>
        <c:ser>
          <c:idx val="1"/>
          <c:order val="1"/>
          <c:tx>
            <c:strRef>
              <c:f>Sheet1!$C$25</c:f>
              <c:strCache>
                <c:ptCount val="1"/>
                <c:pt idx="0">
                  <c:v>Year 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Sheet1!$A$26:$A$27</c:f>
              <c:strCache>
                <c:ptCount val="2"/>
                <c:pt idx="0">
                  <c:v>Total Incidents Reported</c:v>
                </c:pt>
                <c:pt idx="1">
                  <c:v>Incidents Resulting in "911" Call</c:v>
                </c:pt>
              </c:strCache>
            </c:strRef>
          </c:cat>
          <c:val>
            <c:numRef>
              <c:f>Sheet1!$C$26:$C$27</c:f>
              <c:numCache>
                <c:formatCode>General</c:formatCode>
                <c:ptCount val="2"/>
                <c:pt idx="0">
                  <c:v>86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13-43D6-85F8-09083F60A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069632"/>
        <c:axId val="44071168"/>
      </c:barChart>
      <c:catAx>
        <c:axId val="440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71168"/>
        <c:crosses val="autoZero"/>
        <c:auto val="1"/>
        <c:lblAlgn val="ctr"/>
        <c:lblOffset val="100"/>
        <c:noMultiLvlLbl val="0"/>
      </c:catAx>
      <c:valAx>
        <c:axId val="4407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Sheet1!$A$36:$A$38</c:f>
              <c:strCache>
                <c:ptCount val="3"/>
                <c:pt idx="0">
                  <c:v>Total Incidents</c:v>
                </c:pt>
                <c:pt idx="1">
                  <c:v>Medical Emergency</c:v>
                </c:pt>
                <c:pt idx="2">
                  <c:v>Psychiatric Emergency</c:v>
                </c:pt>
              </c:strCache>
            </c:strRef>
          </c:cat>
          <c:val>
            <c:numRef>
              <c:f>Sheet1!$B$36:$B$38</c:f>
              <c:numCache>
                <c:formatCode>General</c:formatCode>
                <c:ptCount val="3"/>
                <c:pt idx="0">
                  <c:v>144</c:v>
                </c:pt>
                <c:pt idx="1">
                  <c:v>30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0C-4545-8775-AE4041DA8EDC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Year 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Sheet1!$A$36:$A$38</c:f>
              <c:strCache>
                <c:ptCount val="3"/>
                <c:pt idx="0">
                  <c:v>Total Incidents</c:v>
                </c:pt>
                <c:pt idx="1">
                  <c:v>Medical Emergency</c:v>
                </c:pt>
                <c:pt idx="2">
                  <c:v>Psychiatric Emergency</c:v>
                </c:pt>
              </c:strCache>
            </c:strRef>
          </c:cat>
          <c:val>
            <c:numRef>
              <c:f>Sheet1!$C$36:$C$38</c:f>
              <c:numCache>
                <c:formatCode>General</c:formatCode>
                <c:ptCount val="3"/>
                <c:pt idx="0">
                  <c:v>86</c:v>
                </c:pt>
                <c:pt idx="1">
                  <c:v>8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0C-4545-8775-AE4041DA8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20256"/>
        <c:axId val="44321792"/>
      </c:barChart>
      <c:catAx>
        <c:axId val="4432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21792"/>
        <c:crosses val="autoZero"/>
        <c:auto val="1"/>
        <c:lblAlgn val="ctr"/>
        <c:lblOffset val="100"/>
        <c:noMultiLvlLbl val="0"/>
      </c:catAx>
      <c:valAx>
        <c:axId val="4432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2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CE9E9-E76F-418E-9D0B-F725B3EF48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5ECDF-1A42-4C95-A8DA-8937E32D1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8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C7C615-BDAD-46B4-89EB-E4DECB93540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22E6C5-1A96-473F-84B3-6E4D4CF3AC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4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8402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030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6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2982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454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666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261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11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4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EE725-76A6-4762-B32B-D0AC980526FB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EA342B-AB17-4DC0-835A-E1BA8A06FE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9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oltanoff\AppData\Local\Microsoft\Windows\Temporary Internet Files\Content.Outlook\0MZBV2DM\UrbanPathways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380" y="152400"/>
            <a:ext cx="326644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295400"/>
            <a:ext cx="6172200" cy="1981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500" dirty="0">
                <a:latin typeface="Arial Rounded MT Bold" panose="020F0704030504030204" pitchFamily="34" charset="0"/>
              </a:rPr>
              <a:t>   Medical Wellness Program</a:t>
            </a:r>
            <a:r>
              <a:rPr lang="en-US" dirty="0">
                <a:latin typeface="Arial Rounded MT Bold" panose="020F0704030504030204" pitchFamily="34" charset="0"/>
              </a:rPr>
              <a:t>	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0292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Presented at</a:t>
            </a:r>
          </a:p>
          <a:p>
            <a:pPr algn="ctr"/>
            <a:r>
              <a:rPr lang="en-US" sz="1400" b="1" dirty="0"/>
              <a:t>Supportive Housing Network of New York’s</a:t>
            </a:r>
          </a:p>
          <a:p>
            <a:pPr algn="ctr"/>
            <a:r>
              <a:rPr lang="en-US" sz="1400" b="1" dirty="0"/>
              <a:t>Annual Conference</a:t>
            </a:r>
          </a:p>
          <a:p>
            <a:pPr algn="ctr"/>
            <a:r>
              <a:rPr lang="en-US" sz="1400" b="1" dirty="0"/>
              <a:t>June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11" y="2819400"/>
            <a:ext cx="2630577" cy="1991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4043" y="6491981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Medical Wellness Program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PILOT PHASE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Continued…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01000" cy="4568952"/>
          </a:xfrm>
        </p:spPr>
        <p:txBody>
          <a:bodyPr>
            <a:normAutofit/>
          </a:bodyPr>
          <a:lstStyle/>
          <a:p>
            <a:r>
              <a:rPr lang="en-US" dirty="0"/>
              <a:t>Program Activities – First Six Months	</a:t>
            </a:r>
            <a:endParaRPr lang="en-US" sz="2000" dirty="0"/>
          </a:p>
          <a:p>
            <a:pPr lvl="2"/>
            <a:r>
              <a:rPr lang="en-US" sz="2000" dirty="0"/>
              <a:t>Hired full-time LPN</a:t>
            </a:r>
          </a:p>
          <a:p>
            <a:pPr lvl="2"/>
            <a:r>
              <a:rPr lang="en-US" sz="2000" dirty="0"/>
              <a:t>Educated clients</a:t>
            </a:r>
          </a:p>
          <a:p>
            <a:pPr lvl="2"/>
            <a:r>
              <a:rPr lang="en-US" sz="2000" dirty="0"/>
              <a:t>Assessed all clients for medical needs</a:t>
            </a:r>
          </a:p>
          <a:p>
            <a:pPr lvl="2"/>
            <a:r>
              <a:rPr lang="en-US" sz="2000" dirty="0"/>
              <a:t>Assessed clients for PCP and insurance coverage</a:t>
            </a:r>
          </a:p>
          <a:p>
            <a:pPr lvl="2"/>
            <a:r>
              <a:rPr lang="en-US" sz="2000" dirty="0"/>
              <a:t>Established relationships with local health care providers, including Essen Medical Services</a:t>
            </a:r>
          </a:p>
          <a:p>
            <a:pPr lvl="2"/>
            <a:r>
              <a:rPr lang="en-US" sz="2000" dirty="0"/>
              <a:t>Staff training in program goals and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467600" y="6506194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58686"/>
            <a:ext cx="2514600" cy="23948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Hughes House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PILOT PHASE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Continued…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645152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0429E80-1F33-4A43-93B2-59CCB2FE9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455661"/>
              </p:ext>
            </p:extLst>
          </p:nvPr>
        </p:nvGraphicFramePr>
        <p:xfrm>
          <a:off x="762000" y="2438400"/>
          <a:ext cx="7391400" cy="380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6506194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39" y="533400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Hughes House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PILOT PHASE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Continued…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492752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Comparison of Data – Incident Type </a:t>
            </a:r>
          </a:p>
          <a:p>
            <a:pPr algn="ctr">
              <a:buNone/>
            </a:pPr>
            <a:r>
              <a:rPr lang="en-US" dirty="0"/>
              <a:t>(Psychiatric vs. Medical)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0EE04F2-58DE-44F0-B640-7E0351822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470089"/>
              </p:ext>
            </p:extLst>
          </p:nvPr>
        </p:nvGraphicFramePr>
        <p:xfrm>
          <a:off x="685800" y="2208276"/>
          <a:ext cx="7772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6506194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467600" cy="762000"/>
          </a:xfrm>
        </p:spPr>
        <p:txBody>
          <a:bodyPr>
            <a:noAutofit/>
          </a:bodyPr>
          <a:lstStyle/>
          <a:p>
            <a:pPr algn="ctr"/>
            <a:r>
              <a:rPr lang="en-US" sz="4300" b="1" dirty="0">
                <a:solidFill>
                  <a:schemeClr val="accent1">
                    <a:lumMod val="75000"/>
                  </a:schemeClr>
                </a:solidFill>
              </a:rPr>
              <a:t>Medical Wellness Program </a:t>
            </a:r>
            <a:br>
              <a:rPr lang="en-US" sz="4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300" b="1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7244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Addition of Medical Coordinator to MWP Staff</a:t>
            </a:r>
          </a:p>
          <a:p>
            <a:pPr lvl="2"/>
            <a:r>
              <a:rPr lang="en-US" dirty="0"/>
              <a:t>Responsible for implementation of program organization-wide</a:t>
            </a:r>
          </a:p>
          <a:p>
            <a:pPr lvl="2"/>
            <a:r>
              <a:rPr lang="en-US" dirty="0"/>
              <a:t>Works with program staff and other Urban Pathways staff to ensure that the needs of clients are met</a:t>
            </a:r>
          </a:p>
          <a:p>
            <a:pPr lvl="2"/>
            <a:r>
              <a:rPr lang="en-US" dirty="0"/>
              <a:t>Reviews data to determine trends and success level of MWP interventions</a:t>
            </a:r>
          </a:p>
          <a:p>
            <a:pPr lvl="2"/>
            <a:r>
              <a:rPr lang="en-US" dirty="0"/>
              <a:t>Develops “best practices” to be used in implementing the program throughout Urban Pathways and beyond</a:t>
            </a:r>
          </a:p>
          <a:p>
            <a:pPr lvl="1"/>
            <a:r>
              <a:rPr lang="en-US" dirty="0"/>
              <a:t>Roll-out of program throughout organization</a:t>
            </a:r>
          </a:p>
          <a:p>
            <a:pPr lvl="1"/>
            <a:r>
              <a:rPr lang="en-US" dirty="0"/>
              <a:t>Developing evidence-based “best practices” and create a white paper outlining the program, its challenges and successes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6506194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4"/>
          <a:stretch/>
        </p:blipFill>
        <p:spPr>
          <a:xfrm>
            <a:off x="3276600" y="4267200"/>
            <a:ext cx="2133600" cy="19833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467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Medical Wellness Program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Ultimate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42672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Every Urban Pathways client is connected to a source of primary care in their community</a:t>
            </a:r>
          </a:p>
          <a:p>
            <a:pPr lvl="1"/>
            <a:r>
              <a:rPr lang="en-US" sz="2400" dirty="0"/>
              <a:t>Clients follow health care regimens and do not rely on emergency care for their health needs</a:t>
            </a:r>
          </a:p>
          <a:p>
            <a:pPr lvl="1"/>
            <a:r>
              <a:rPr lang="en-US" sz="2400" dirty="0"/>
              <a:t>Overall improvement in client health</a:t>
            </a:r>
          </a:p>
          <a:p>
            <a:pPr lvl="1"/>
            <a:r>
              <a:rPr lang="en-US" sz="2400" dirty="0"/>
              <a:t>Overall reduction in use of emergency services for non-emergency medical issues</a:t>
            </a:r>
          </a:p>
          <a:p>
            <a:pPr lvl="1"/>
            <a:r>
              <a:rPr lang="en-US" sz="2400" dirty="0"/>
              <a:t>Reduction in outlay of tax dollars for health care for this challenging population</a:t>
            </a:r>
          </a:p>
          <a:p>
            <a:pPr lvl="1"/>
            <a:r>
              <a:rPr lang="en-US" sz="2400" dirty="0"/>
              <a:t>Creation of a program curriculum which can be replicated by other service providers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6506194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67600" cy="8683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68363"/>
            <a:ext cx="3305175" cy="4295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6554" y="6495294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168"/>
            <a:ext cx="7467600" cy="9445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About Urban Pathways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Founded in 1975, Urban Pathways has over 40 years of experience serving vulnerable populations</a:t>
            </a:r>
          </a:p>
          <a:p>
            <a:endParaRPr lang="en-US" dirty="0"/>
          </a:p>
          <a:p>
            <a:r>
              <a:rPr lang="en-US" dirty="0"/>
              <a:t>Urban Pathways client profile includes homeless men and women, many of whom:</a:t>
            </a:r>
          </a:p>
          <a:p>
            <a:pPr lvl="1"/>
            <a:r>
              <a:rPr lang="en-US" dirty="0"/>
              <a:t>Have lived on the streets for years</a:t>
            </a:r>
          </a:p>
          <a:p>
            <a:pPr lvl="1"/>
            <a:r>
              <a:rPr lang="en-US" dirty="0"/>
              <a:t>Are living with mental illness and/or substance abuse disorders</a:t>
            </a:r>
          </a:p>
          <a:p>
            <a:pPr lvl="1"/>
            <a:r>
              <a:rPr lang="en-US" dirty="0"/>
              <a:t>Have unmet health care needs or chronic health conditions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646879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0"/>
            <a:ext cx="4038600" cy="1732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67600" cy="7318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Urban Pathways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Provides full range of services including:</a:t>
            </a:r>
          </a:p>
          <a:p>
            <a:pPr lvl="1"/>
            <a:r>
              <a:rPr lang="en-US" dirty="0"/>
              <a:t>Outreach</a:t>
            </a:r>
          </a:p>
          <a:p>
            <a:pPr lvl="1"/>
            <a:r>
              <a:rPr lang="en-US" dirty="0"/>
              <a:t>Drop-In Center</a:t>
            </a:r>
          </a:p>
          <a:p>
            <a:pPr lvl="1"/>
            <a:r>
              <a:rPr lang="en-US" dirty="0"/>
              <a:t>Safe Haven (transitional housing)</a:t>
            </a:r>
          </a:p>
          <a:p>
            <a:pPr lvl="1"/>
            <a:r>
              <a:rPr lang="en-US" dirty="0"/>
              <a:t>Extended-stay and permanent supportive housing</a:t>
            </a:r>
            <a:endParaRPr lang="en-US" sz="2100" dirty="0"/>
          </a:p>
          <a:p>
            <a:r>
              <a:rPr lang="en-US" sz="2100" dirty="0"/>
              <a:t>Part of the NYC Coalition on the Continuum of Care to ensure a unified response to the needs of the homeless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/>
              <a:t>Works in collaboration with state and local agencies (NYS OMH, NYC DOHMH, NYC DHS) to ensure the delivery of housing and services to the homeless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18" y="4312119"/>
            <a:ext cx="3509963" cy="19431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3800" y="6504114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0803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  Health conditions of Clientele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467600" cy="4267200"/>
          </a:xfrm>
        </p:spPr>
        <p:txBody>
          <a:bodyPr>
            <a:normAutofit/>
          </a:bodyPr>
          <a:lstStyle/>
          <a:p>
            <a:r>
              <a:rPr lang="en-US" sz="2600" dirty="0"/>
              <a:t>Health conditions of the clients we serve include</a:t>
            </a:r>
            <a:r>
              <a:rPr lang="en-US" dirty="0"/>
              <a:t>: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Hypertension and heart disease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Diabetes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COPD and other lung/respiratory ailments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Liver disease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HIV/AIDS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Conditions resulting from chronic poor diet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i="1" dirty="0"/>
              <a:t>*Life expectancy for a chronically homeless adult is 42-52 years, compared to 78 years for general population</a:t>
            </a:r>
            <a:r>
              <a:rPr lang="en-US" sz="2400" i="1" baseline="30000" dirty="0"/>
              <a:t>1</a:t>
            </a:r>
            <a:r>
              <a:rPr lang="en-US" sz="2400" i="1" dirty="0"/>
              <a:t>  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>
            <a:off x="990600" y="5935706"/>
            <a:ext cx="6781800" cy="3814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 National Coalition for the Homeless. “Health Care and Homelessness.” July 2009.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646879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696200" cy="49530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Chronic homelessness, SPMI and substance abuse  disorders all preclude access and utilization of routine, preventive health care</a:t>
            </a:r>
          </a:p>
          <a:p>
            <a:pPr lvl="1"/>
            <a:r>
              <a:rPr lang="en-US" sz="2400" dirty="0"/>
              <a:t>Many clients have not been able to benefit from the move to enrollment in “Health Homes” being implemented in NYS</a:t>
            </a:r>
          </a:p>
          <a:p>
            <a:pPr lvl="1"/>
            <a:r>
              <a:rPr lang="en-US" sz="2400" dirty="0"/>
              <a:t>Clients do not access health care for several reasons</a:t>
            </a:r>
          </a:p>
          <a:p>
            <a:pPr lvl="2"/>
            <a:r>
              <a:rPr lang="en-US" dirty="0"/>
              <a:t>SPMI and substance abuse issues</a:t>
            </a:r>
          </a:p>
          <a:p>
            <a:pPr lvl="2"/>
            <a:r>
              <a:rPr lang="en-US" dirty="0"/>
              <a:t>“Stigma” attached to homelessness precludes many from seeking care</a:t>
            </a:r>
          </a:p>
          <a:p>
            <a:pPr lvl="2"/>
            <a:r>
              <a:rPr lang="en-US" dirty="0"/>
              <a:t>Clients do not understand the benefits of routine care</a:t>
            </a:r>
          </a:p>
          <a:p>
            <a:pPr lvl="2"/>
            <a:r>
              <a:rPr lang="en-US" dirty="0"/>
              <a:t>Reliance on expensive emergency treatment for conditions which could have been treated within a primary-care setting</a:t>
            </a:r>
          </a:p>
          <a:p>
            <a:pPr lvl="2"/>
            <a:r>
              <a:rPr lang="en-US" dirty="0"/>
              <a:t>System not designed for this population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646879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-50041"/>
            <a:ext cx="7543800" cy="71596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Urban Pathways’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09800"/>
            <a:ext cx="8305800" cy="47244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Created the Medical Wellness Program (MWP) to address several issues</a:t>
            </a:r>
          </a:p>
          <a:p>
            <a:pPr lvl="2"/>
            <a:r>
              <a:rPr lang="en-US" dirty="0"/>
              <a:t>Connect clients to a community-based source of primary health care</a:t>
            </a:r>
          </a:p>
          <a:p>
            <a:pPr lvl="2"/>
            <a:r>
              <a:rPr lang="en-US" dirty="0"/>
              <a:t>Educate clients in the appropriate use of health care resources</a:t>
            </a:r>
          </a:p>
          <a:p>
            <a:pPr lvl="2"/>
            <a:r>
              <a:rPr lang="en-US" dirty="0"/>
              <a:t>Educate staff on ways to assist clients to help them navigate the health care system</a:t>
            </a:r>
          </a:p>
          <a:p>
            <a:pPr lvl="2"/>
            <a:r>
              <a:rPr lang="en-US" dirty="0"/>
              <a:t>Reduce reliance on expensive emergency treatment</a:t>
            </a:r>
          </a:p>
          <a:p>
            <a:pPr lvl="1"/>
            <a:r>
              <a:rPr lang="en-US" sz="2400" dirty="0"/>
              <a:t>Pilot phase implemented at Hughes House in the Bronx – extended-stay supportive housing with high volume of medical incidents and large number of high-volume users of medical services</a:t>
            </a:r>
          </a:p>
          <a:p>
            <a:pPr lvl="1"/>
            <a:r>
              <a:rPr lang="en-US" sz="2400" dirty="0"/>
              <a:t>Implemented program at Ivan Shapiro House in October 2016</a:t>
            </a:r>
          </a:p>
          <a:p>
            <a:pPr lvl="1"/>
            <a:r>
              <a:rPr lang="en-US" sz="2400" dirty="0"/>
              <a:t>MWP will be organization-wide by end of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6279"/>
            <a:ext cx="2363539" cy="1573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998" y="6468790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4523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Medical Wellness Program </a:t>
            </a:r>
            <a:r>
              <a:rPr lang="en-US" sz="4400" b="1" dirty="0">
                <a:solidFill>
                  <a:schemeClr val="tx1"/>
                </a:solidFill>
              </a:rPr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82" y="3581400"/>
            <a:ext cx="8229600" cy="43434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On-site staffing and holistic approach:</a:t>
            </a:r>
          </a:p>
          <a:p>
            <a:pPr lvl="1"/>
            <a:r>
              <a:rPr lang="en-US" sz="2400" b="1" dirty="0"/>
              <a:t>Full-time LPN</a:t>
            </a:r>
          </a:p>
          <a:p>
            <a:pPr lvl="2"/>
            <a:r>
              <a:rPr lang="en-US" dirty="0"/>
              <a:t>Assesses clients for medical needs</a:t>
            </a:r>
          </a:p>
          <a:p>
            <a:pPr lvl="2"/>
            <a:r>
              <a:rPr lang="en-US" dirty="0"/>
              <a:t>Connects clients to community-based health care providers</a:t>
            </a:r>
          </a:p>
          <a:p>
            <a:pPr lvl="2"/>
            <a:r>
              <a:rPr lang="en-US" dirty="0"/>
              <a:t>Monitors clients’ medical visits and tracks compliance, progress, etc.</a:t>
            </a:r>
          </a:p>
          <a:p>
            <a:pPr lvl="2"/>
            <a:r>
              <a:rPr lang="en-US" dirty="0"/>
              <a:t>Works with health care providers to educate them on health care needs of homeless adults with mental illness and/or substance use disorders</a:t>
            </a:r>
          </a:p>
          <a:p>
            <a:pPr lvl="2"/>
            <a:r>
              <a:rPr lang="en-US" dirty="0"/>
              <a:t>Educates clients of appropriate health care regimens to be followed for optimum physical health</a:t>
            </a:r>
          </a:p>
          <a:p>
            <a:pPr lvl="2"/>
            <a:r>
              <a:rPr lang="en-US" dirty="0"/>
              <a:t>Educates staff to health clients recognize their medical conditions and utilize the appropriate resources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47" y="1828800"/>
            <a:ext cx="2164287" cy="325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6468790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2830"/>
            <a:ext cx="7467600" cy="7921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Medical Wellness Program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 Components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Continued…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8" y="1735793"/>
            <a:ext cx="8153400" cy="44196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PD, DSS and Case Management Staff</a:t>
            </a:r>
          </a:p>
          <a:p>
            <a:pPr lvl="2"/>
            <a:r>
              <a:rPr lang="en-US" dirty="0"/>
              <a:t>Work closely with LPN to ensure that client adheres to health care regimen and keeps appointments</a:t>
            </a:r>
          </a:p>
          <a:p>
            <a:pPr lvl="2"/>
            <a:r>
              <a:rPr lang="en-US" dirty="0"/>
              <a:t>Assist LPN in educating clients, staff and the local health care community about the need for health care for the chronically homeless</a:t>
            </a:r>
          </a:p>
          <a:p>
            <a:pPr lvl="1"/>
            <a:r>
              <a:rPr lang="en-US" sz="2400" b="1" dirty="0"/>
              <a:t>Other staff</a:t>
            </a:r>
          </a:p>
          <a:p>
            <a:pPr lvl="2"/>
            <a:r>
              <a:rPr lang="en-US" dirty="0"/>
              <a:t>As “front line” staff when dealing with clients, often have established relationships of trust with clients</a:t>
            </a:r>
          </a:p>
          <a:p>
            <a:pPr lvl="2"/>
            <a:r>
              <a:rPr lang="en-US" dirty="0"/>
              <a:t>Assist LPN and other staff to ensure that medical issues are dealt with in an appropriate manner</a:t>
            </a:r>
          </a:p>
          <a:p>
            <a:pPr lvl="1"/>
            <a:r>
              <a:rPr lang="en-US" sz="2400" b="1" dirty="0"/>
              <a:t>Peer Specialist</a:t>
            </a:r>
          </a:p>
          <a:p>
            <a:pPr lvl="2"/>
            <a:r>
              <a:rPr lang="en-US" dirty="0"/>
              <a:t>“Lived experience” of Peer Specialists can help clients develop trust in program and its interventions</a:t>
            </a:r>
          </a:p>
          <a:p>
            <a:pPr lvl="2"/>
            <a:r>
              <a:rPr lang="en-US" dirty="0"/>
              <a:t>Can accompany clients to medical and other appointments to lessen apprehension and increase likelihood of adherence to medical regimen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6506194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53000"/>
            <a:ext cx="27432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Medical Wellness Program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PILOT PHASE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Hughes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419600"/>
          </a:xfrm>
        </p:spPr>
        <p:txBody>
          <a:bodyPr>
            <a:normAutofit/>
          </a:bodyPr>
          <a:lstStyle/>
          <a:p>
            <a:r>
              <a:rPr lang="en-US" dirty="0"/>
              <a:t>Hughes House, a 55 unit extended-stay supportive housing residence was chosen for the MWP pilot.</a:t>
            </a:r>
          </a:p>
          <a:p>
            <a:pPr lvl="1"/>
            <a:r>
              <a:rPr lang="en-US" i="1" dirty="0"/>
              <a:t>Hughes House had the highest rate of medical/psychiatric related incidents and 911 calls (911 was called </a:t>
            </a:r>
            <a:r>
              <a:rPr lang="en-US" b="1" i="1" dirty="0"/>
              <a:t>110 times </a:t>
            </a:r>
            <a:r>
              <a:rPr lang="en-US" i="1" dirty="0"/>
              <a:t>during Calendar Year 2015).</a:t>
            </a:r>
          </a:p>
          <a:p>
            <a:r>
              <a:rPr lang="en-US" dirty="0"/>
              <a:t>Pilot Program implemented at Hughes House in January 2016</a:t>
            </a:r>
          </a:p>
          <a:p>
            <a:r>
              <a:rPr lang="en-US" dirty="0"/>
              <a:t>Demographics of program participants at Hughes House:</a:t>
            </a:r>
          </a:p>
          <a:p>
            <a:pPr lvl="1"/>
            <a:r>
              <a:rPr lang="en-US" b="1" dirty="0"/>
              <a:t>Gender: </a:t>
            </a:r>
            <a:r>
              <a:rPr lang="en-US" dirty="0"/>
              <a:t>Female - 16.7%; Male - 81.5%; Transgender - 1.8% </a:t>
            </a:r>
          </a:p>
          <a:p>
            <a:pPr lvl="1"/>
            <a:r>
              <a:rPr lang="en-US" b="1" dirty="0"/>
              <a:t>Age</a:t>
            </a:r>
            <a:r>
              <a:rPr lang="en-US" dirty="0"/>
              <a:t>: 20-29 - 16.7%; 30-39 - 22.2%; 40-49 – 13%; 50-59 – 33.3%; 60-69 – 13%; 70+ - 1.8%</a:t>
            </a:r>
          </a:p>
          <a:p>
            <a:pPr lvl="1"/>
            <a:r>
              <a:rPr lang="en-US" b="1" dirty="0"/>
              <a:t>Number of times homeless in past three years (prior to admission): : </a:t>
            </a:r>
            <a:r>
              <a:rPr lang="en-US" dirty="0"/>
              <a:t>Never – 22.2%; One Time – 29.6%; Two Times – 20.3%; Three Times – 14.5%; Four times of more – 11.1%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640414" cy="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468790"/>
            <a:ext cx="243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Medical Wellness Program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6506194"/>
            <a:ext cx="239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#thewayhome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10804</TotalTime>
  <Words>1031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   Medical Wellness Program  </vt:lpstr>
      <vt:lpstr>About Urban Pathways</vt:lpstr>
      <vt:lpstr>Urban Pathways Scope</vt:lpstr>
      <vt:lpstr>   Health conditions of Clientele</vt:lpstr>
      <vt:lpstr>The Problem</vt:lpstr>
      <vt:lpstr>Urban Pathways’ Response</vt:lpstr>
      <vt:lpstr>Medical Wellness Program Components</vt:lpstr>
      <vt:lpstr>Medical Wellness Program  Components Continued…</vt:lpstr>
      <vt:lpstr>Medical Wellness Program  PILOT PHASE – Hughes House</vt:lpstr>
      <vt:lpstr>Medical Wellness Program  PILOT PHASE Continued…</vt:lpstr>
      <vt:lpstr>Hughes House  PILOT PHASE Continued…</vt:lpstr>
      <vt:lpstr>Hughes House PILOT PHASE Continued…</vt:lpstr>
      <vt:lpstr>Medical Wellness Program  Next steps</vt:lpstr>
      <vt:lpstr>   Medical Wellness Program  Ultimate goals</vt:lpstr>
      <vt:lpstr>         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Pathways Medical Wellness Program</dc:title>
  <dc:creator>ksoltanoff</dc:creator>
  <cp:lastModifiedBy>Xinyan Wang</cp:lastModifiedBy>
  <cp:revision>75</cp:revision>
  <dcterms:created xsi:type="dcterms:W3CDTF">2016-07-18T13:53:55Z</dcterms:created>
  <dcterms:modified xsi:type="dcterms:W3CDTF">2017-05-30T16:58:54Z</dcterms:modified>
</cp:coreProperties>
</file>