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  <p:sldMasterId id="2147483825" r:id="rId2"/>
  </p:sldMasterIdLst>
  <p:notesMasterIdLst>
    <p:notesMasterId r:id="rId13"/>
  </p:notesMasterIdLst>
  <p:handoutMasterIdLst>
    <p:handoutMasterId r:id="rId14"/>
  </p:handoutMasterIdLst>
  <p:sldIdLst>
    <p:sldId id="291" r:id="rId3"/>
    <p:sldId id="334" r:id="rId4"/>
    <p:sldId id="310" r:id="rId5"/>
    <p:sldId id="345" r:id="rId6"/>
    <p:sldId id="342" r:id="rId7"/>
    <p:sldId id="343" r:id="rId8"/>
    <p:sldId id="344" r:id="rId9"/>
    <p:sldId id="346" r:id="rId10"/>
    <p:sldId id="349" r:id="rId11"/>
    <p:sldId id="306" r:id="rId1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6" autoAdjust="0"/>
    <p:restoredTop sz="68722" autoAdjust="0"/>
  </p:normalViewPr>
  <p:slideViewPr>
    <p:cSldViewPr snapToGrid="0" snapToObjects="1">
      <p:cViewPr>
        <p:scale>
          <a:sx n="84" d="100"/>
          <a:sy n="84" d="100"/>
        </p:scale>
        <p:origin x="-23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48" y="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319A7FF3-9ED0-4697-8C95-5B0B1A0241D7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48" y="883047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E8EC32C5-8E6B-411F-977E-F46FD6C8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1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923A0552-1506-1743-BE15-33FB19F1E7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pPr defTabSz="457141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C92E-D84C-1647-A083-42241B226D3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4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7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pPr defTabSz="452034"/>
            <a:endParaRPr lang="en-US" altLang="en-US" dirty="0"/>
          </a:p>
          <a:p>
            <a:pPr defTabSz="452034"/>
            <a:endParaRPr lang="en-US" altLang="en-US" dirty="0"/>
          </a:p>
          <a:p>
            <a:pPr defTabSz="452034"/>
            <a:endParaRPr lang="en-US" altLang="en-US" dirty="0"/>
          </a:p>
          <a:p>
            <a:pPr defTabSz="452034"/>
            <a:endParaRPr lang="en-US" altLang="en-US" dirty="0"/>
          </a:p>
          <a:p>
            <a:pPr defTabSz="452034"/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A0552-1506-1743-BE15-33FB19F1E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_title_mast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8" y="209487"/>
            <a:ext cx="8743903" cy="64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024" y="6187788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22AF05D-A523-C543-A190-AEAAD230BF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1600201"/>
            <a:ext cx="807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61944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E13F638-EB9F-4192-A2FC-35577BE716F9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9" name="Picture 15" descr="2010_slide_ma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686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2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012_ending_sl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20" y="1813560"/>
            <a:ext cx="73628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65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donnelly@enterprisecommunity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441" y="4591395"/>
            <a:ext cx="80864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sz="30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Understanding Investor Exits</a:t>
            </a:r>
          </a:p>
          <a:p>
            <a:pPr marL="117475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117475"/>
            <a:r>
              <a:rPr lang="en-US" sz="2000" dirty="0" smtClean="0">
                <a:latin typeface="Arial" pitchFamily="34" charset="0"/>
                <a:cs typeface="Arial" pitchFamily="34" charset="0"/>
              </a:rPr>
              <a:t>SHNNY June 1, 2017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17475"/>
            <a:r>
              <a:rPr lang="en-US" sz="2000" dirty="0" smtClean="0">
                <a:latin typeface="Arial" pitchFamily="34" charset="0"/>
                <a:cs typeface="Arial" pitchFamily="34" charset="0"/>
              </a:rPr>
              <a:t>Claire Donnelly, Disposition Manager</a:t>
            </a:r>
          </a:p>
          <a:p>
            <a:pPr marL="117475"/>
            <a:r>
              <a:rPr lang="en-US" sz="2000" dirty="0" smtClean="0">
                <a:latin typeface="Arial" pitchFamily="34" charset="0"/>
                <a:cs typeface="Arial" pitchFamily="34" charset="0"/>
              </a:rPr>
              <a:t>Enterprise Community Asset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41" y="505802"/>
            <a:ext cx="3810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195" y="400550"/>
            <a:ext cx="7325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 Information </a:t>
            </a:r>
            <a:endParaRPr lang="en-US" sz="3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632" y="2944455"/>
            <a:ext cx="8674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Claire Donnelly</a:t>
            </a:r>
            <a:r>
              <a:rPr lang="en-US" dirty="0"/>
              <a:t>, Disposition </a:t>
            </a:r>
            <a:r>
              <a:rPr lang="en-US" dirty="0" smtClean="0"/>
              <a:t>Manager </a:t>
            </a:r>
          </a:p>
          <a:p>
            <a:pPr algn="ctr"/>
            <a:r>
              <a:rPr lang="en-US" dirty="0" smtClean="0"/>
              <a:t>Enterprise Community Asset Management, Inc. </a:t>
            </a:r>
          </a:p>
          <a:p>
            <a:pPr algn="ctr"/>
            <a:r>
              <a:rPr lang="en-US" dirty="0" smtClean="0"/>
              <a:t>Phone: (212) 284-7190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cdonnelly@enterprisecommunity.com</a:t>
            </a:r>
            <a:endParaRPr lang="en-US" dirty="0" smtClean="0"/>
          </a:p>
          <a:p>
            <a:endParaRPr lang="en-US" sz="1400" dirty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4" y="1425039"/>
            <a:ext cx="8071104" cy="47011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dirty="0" smtClean="0">
                <a:latin typeface="+mj-lt"/>
              </a:rPr>
              <a:t>Section </a:t>
            </a:r>
            <a:r>
              <a:rPr lang="en-US" altLang="en-US" sz="2400" b="1" dirty="0">
                <a:latin typeface="+mj-lt"/>
              </a:rPr>
              <a:t>42 of the Internal Revenue </a:t>
            </a:r>
            <a:r>
              <a:rPr lang="en-US" altLang="en-US" sz="2400" b="1" dirty="0" smtClean="0">
                <a:latin typeface="+mj-lt"/>
              </a:rPr>
              <a:t>Code </a:t>
            </a:r>
            <a:r>
              <a:rPr lang="en-US" altLang="en-US" sz="2400" dirty="0" smtClean="0">
                <a:latin typeface="+mj-lt"/>
              </a:rPr>
              <a:t>requires a 15 </a:t>
            </a:r>
            <a:r>
              <a:rPr lang="en-US" altLang="en-US" sz="2400" dirty="0">
                <a:latin typeface="+mj-lt"/>
              </a:rPr>
              <a:t>year compliance </a:t>
            </a:r>
            <a:r>
              <a:rPr lang="en-US" altLang="en-US" sz="2400" dirty="0" smtClean="0">
                <a:latin typeface="+mj-lt"/>
              </a:rPr>
              <a:t>period</a:t>
            </a:r>
          </a:p>
          <a:p>
            <a:pPr marL="0" indent="0">
              <a:buNone/>
            </a:pPr>
            <a:endParaRPr lang="en-US" altLang="en-US" sz="2400" dirty="0" smtClean="0">
              <a:latin typeface="+mj-lt"/>
            </a:endParaRPr>
          </a:p>
          <a:p>
            <a:r>
              <a:rPr lang="en-US" altLang="en-US" sz="2400" dirty="0" smtClean="0">
                <a:latin typeface="+mj-lt"/>
              </a:rPr>
              <a:t>Generally, the investor expectation is to be able to exit in </a:t>
            </a:r>
            <a:r>
              <a:rPr lang="en-US" altLang="en-US" sz="2400" b="1" dirty="0" smtClean="0">
                <a:latin typeface="+mj-lt"/>
              </a:rPr>
              <a:t>Year 16 </a:t>
            </a:r>
            <a:r>
              <a:rPr lang="en-US" altLang="en-US" sz="2400" dirty="0" smtClean="0">
                <a:latin typeface="+mj-lt"/>
              </a:rPr>
              <a:t>according to the terms outlined in the partnership agreement. </a:t>
            </a:r>
          </a:p>
          <a:p>
            <a:endParaRPr lang="en-US" altLang="en-US" sz="2400" b="1" dirty="0" smtClean="0">
              <a:latin typeface="+mj-lt"/>
            </a:endParaRPr>
          </a:p>
          <a:p>
            <a:r>
              <a:rPr lang="en-US" altLang="en-US" sz="2400" b="1" dirty="0" smtClean="0">
                <a:latin typeface="+mj-lt"/>
              </a:rPr>
              <a:t>Tax </a:t>
            </a:r>
            <a:r>
              <a:rPr lang="en-US" altLang="en-US" sz="2400" b="1" dirty="0">
                <a:latin typeface="+mj-lt"/>
              </a:rPr>
              <a:t>Credit Compliance Ends:</a:t>
            </a:r>
          </a:p>
          <a:p>
            <a:pPr lvl="1"/>
            <a:r>
              <a:rPr lang="en-US" altLang="en-US" dirty="0"/>
              <a:t>The last day of the 15</a:t>
            </a:r>
            <a:r>
              <a:rPr lang="en-US" altLang="en-US" baseline="30000" dirty="0"/>
              <a:t>th</a:t>
            </a:r>
            <a:r>
              <a:rPr lang="en-US" altLang="en-US" dirty="0"/>
              <a:t> taxable year since credits were </a:t>
            </a:r>
            <a:r>
              <a:rPr lang="en-US" altLang="en-US" dirty="0" smtClean="0"/>
              <a:t>first taken</a:t>
            </a:r>
            <a:endParaRPr lang="en-US" altLang="en-US" dirty="0"/>
          </a:p>
          <a:p>
            <a:pPr lvl="1"/>
            <a:r>
              <a:rPr lang="en-US" altLang="en-US" dirty="0"/>
              <a:t>May be different for different </a:t>
            </a:r>
            <a:r>
              <a:rPr lang="en-US" altLang="en-US" dirty="0" smtClean="0"/>
              <a:t>BINs</a:t>
            </a:r>
            <a:endParaRPr lang="en-US" altLang="en-US" dirty="0"/>
          </a:p>
          <a:p>
            <a:pPr lvl="1"/>
            <a:r>
              <a:rPr lang="en-US" altLang="en-US" dirty="0"/>
              <a:t>Plan disposition in Year 16 for the </a:t>
            </a:r>
            <a:r>
              <a:rPr lang="en-US" altLang="en-US" u="sng" dirty="0"/>
              <a:t>last</a:t>
            </a:r>
            <a:r>
              <a:rPr lang="en-US" altLang="en-US" dirty="0"/>
              <a:t> building placed in service</a:t>
            </a:r>
          </a:p>
          <a:p>
            <a:pPr marL="914400" lvl="1" indent="-457200"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endParaRPr lang="en-US" altLang="en-US" sz="2400" dirty="0" smtClean="0">
              <a:latin typeface="+mj-lt"/>
            </a:endParaRPr>
          </a:p>
          <a:p>
            <a:endParaRPr lang="en-US" altLang="en-US" sz="2400" dirty="0" smtClean="0">
              <a:latin typeface="+mj-lt"/>
            </a:endParaRPr>
          </a:p>
          <a:p>
            <a:endParaRPr lang="en-US" alt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32" y="400550"/>
            <a:ext cx="7679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What to expect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3" y="1925053"/>
            <a:ext cx="8306281" cy="4042610"/>
          </a:xfrm>
        </p:spPr>
        <p:txBody>
          <a:bodyPr>
            <a:normAutofit fontScale="77500" lnSpcReduction="20000"/>
          </a:bodyPr>
          <a:lstStyle/>
          <a:p>
            <a:pPr marL="569913" indent="-344488">
              <a:lnSpc>
                <a:spcPct val="150000"/>
              </a:lnSpc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investor return and exit in Year 16</a:t>
            </a: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4488">
              <a:lnSpc>
                <a:spcPct val="150000"/>
              </a:lnSpc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Transfer i</a:t>
            </a: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nterest to affordable housing sponsors</a:t>
            </a:r>
          </a:p>
          <a:p>
            <a:pPr marL="569913" indent="-344488">
              <a:lnSpc>
                <a:spcPct val="150000"/>
              </a:lnSpc>
            </a:pP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 affordability, consider purpose of partnership beyond Y15</a:t>
            </a: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344488">
              <a:lnSpc>
                <a:spcPct val="150000"/>
              </a:lnSpc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Minimize displacement of low-income residents</a:t>
            </a:r>
          </a:p>
          <a:p>
            <a:pPr marL="569913" indent="-344488">
              <a:lnSpc>
                <a:spcPct val="150000"/>
              </a:lnSpc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Preserve </a:t>
            </a: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viability</a:t>
            </a:r>
            <a:endParaRPr lang="en-U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132" y="400550"/>
            <a:ext cx="7679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Enterprise’s Disposition Objectives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3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buyers looking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cashflow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upside and market flip </a:t>
            </a: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Preservation Concerns: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Overleveraged properties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Deteriorating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plant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on-compliance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 Extended Use Restrictions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Displacement of tenants 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aggressive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rent increases</a:t>
            </a:r>
          </a:p>
          <a:p>
            <a:endParaRPr lang="en-US" altLang="en-US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132" y="400550"/>
            <a:ext cx="7679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Market Update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98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4" y="1612232"/>
            <a:ext cx="8071104" cy="42110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 exit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executed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as a sale of the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investor’s 99.99% interest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as a sale of the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Terms of transfer are outlined in the Limited Partnership Agreement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Exits are often negotiated outside of the agreed to terms, investor approval may be required. </a:t>
            </a:r>
          </a:p>
          <a:p>
            <a:pPr marL="0" indent="0">
              <a:buNone/>
            </a:pPr>
            <a:endParaRPr lang="en-US" altLang="en-US" sz="2200" dirty="0" smtClean="0">
              <a:latin typeface="+mj-lt"/>
            </a:endParaRPr>
          </a:p>
          <a:p>
            <a:pPr marL="0" indent="0">
              <a:buNone/>
            </a:pPr>
            <a:endParaRPr lang="en-US" altLang="en-US" sz="2200" dirty="0" smtClean="0">
              <a:latin typeface="+mj-lt"/>
            </a:endParaRPr>
          </a:p>
          <a:p>
            <a:pPr marL="0" indent="0">
              <a:buNone/>
            </a:pPr>
            <a:endParaRPr lang="en-US" altLang="en-US" sz="24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Verdana" panose="020B0604030504040204" pitchFamily="34" charset="0"/>
            </a:endParaRPr>
          </a:p>
          <a:p>
            <a:endParaRPr lang="en-US" altLang="en-US" sz="2400" b="1" dirty="0" smtClean="0">
              <a:latin typeface="Verdana" panose="020B0604030504040204" pitchFamily="34" charset="0"/>
            </a:endParaRPr>
          </a:p>
          <a:p>
            <a:endParaRPr lang="en-US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19" y="453633"/>
            <a:ext cx="4827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Transfer Logistics 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4" y="1600201"/>
            <a:ext cx="8071104" cy="3657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Right of First Refusal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purchase property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Buyout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purchase partnership interest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“Puts”: Obligation to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Sale to related party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Sale to 3rd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within compliance period (“Early Exit”)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2719" y="453633"/>
            <a:ext cx="4903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Possible Scenarios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5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4" y="1467852"/>
            <a:ext cx="8234092" cy="4574091"/>
          </a:xfrm>
        </p:spPr>
        <p:txBody>
          <a:bodyPr>
            <a:noAutofit/>
          </a:bodyPr>
          <a:lstStyle/>
          <a:p>
            <a:pPr marL="228600" indent="-228600">
              <a:buNone/>
            </a:pPr>
            <a:r>
              <a:rPr lang="en-US" altLang="en-U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ROFR Formula Price may be available </a:t>
            </a:r>
            <a:r>
              <a:rPr lang="en-US" alt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to: </a:t>
            </a:r>
          </a:p>
          <a:p>
            <a:pPr marL="571500" lvl="1" indent="-228600"/>
            <a:r>
              <a:rPr lang="en-US" alt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Tenants</a:t>
            </a:r>
          </a:p>
          <a:p>
            <a:pPr marL="571500" lvl="1" indent="-228600"/>
            <a:r>
              <a:rPr lang="en-US" alt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Resident management corporations</a:t>
            </a:r>
          </a:p>
          <a:p>
            <a:pPr marL="571500" lvl="1" indent="-228600"/>
            <a:r>
              <a:rPr lang="en-US" alt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Qualified nonprofits</a:t>
            </a:r>
          </a:p>
          <a:p>
            <a:pPr marL="571500" lvl="1" indent="-228600"/>
            <a:r>
              <a:rPr lang="en-US" alt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Government </a:t>
            </a:r>
            <a:r>
              <a:rPr lang="en-US" alt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agencies</a:t>
            </a:r>
          </a:p>
          <a:p>
            <a:pPr marL="228600" indent="-228600">
              <a:buNone/>
            </a:pPr>
            <a:endParaRPr lang="en-US" altLang="en-US" sz="2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ctr">
              <a:buNone/>
            </a:pPr>
            <a:r>
              <a:rPr lang="en-US" altLang="en-US" sz="26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Formula Price </a:t>
            </a:r>
            <a:r>
              <a:rPr lang="en-US" altLang="en-US" sz="26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= Debt </a:t>
            </a:r>
            <a:r>
              <a:rPr lang="en-US" altLang="en-US" sz="26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Exit Taxes</a:t>
            </a:r>
          </a:p>
          <a:p>
            <a:pPr marL="228600" indent="-228600" algn="ctr">
              <a:buNone/>
            </a:pPr>
            <a:endParaRPr lang="en-US" altLang="en-US" sz="20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Price may also include unpaid benefits and transaction costs. </a:t>
            </a:r>
          </a:p>
          <a:p>
            <a:r>
              <a:rPr lang="en-US" altLang="en-US" sz="2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Price may or may not be economically advantageous</a:t>
            </a:r>
            <a:endParaRPr lang="en-US" altLang="en-US" sz="2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19" y="453633"/>
            <a:ext cx="51732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sz="2200" b="1" dirty="0" smtClean="0">
                <a:solidFill>
                  <a:schemeClr val="bg1"/>
                </a:solidFill>
                <a:cs typeface="Arial"/>
              </a:rPr>
              <a:t>Investor Exit – Right of First Refusal</a:t>
            </a:r>
            <a:endParaRPr lang="en-US" sz="2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20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023" y="1624263"/>
            <a:ext cx="8185965" cy="487279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$3,200,000	</a:t>
            </a:r>
            <a:r>
              <a:rPr lang="en-US" alt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Property NOI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$250,000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Exit taxes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32,000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Cap Rate		 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5.5%	</a:t>
            </a:r>
            <a:endParaRPr lang="en-US" altLang="en-US" sz="32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ROFR Formula Price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$2,363,636	</a:t>
            </a:r>
            <a:r>
              <a:rPr lang="en-US" alt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Property Value	</a:t>
            </a:r>
            <a:r>
              <a:rPr lang="en-US" altLang="en-US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4,545,455</a:t>
            </a: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Plus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Operating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Reserves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$400,000				$400,000	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Replacement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Reserves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$80,000				$80,000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T&amp;I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Escrows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$23,000				$23,000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Cash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Bank		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$30,000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$30,000</a:t>
            </a:r>
            <a:endParaRPr lang="en-US" altLang="en-US" sz="32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$533,000				$533,000</a:t>
            </a: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AP/Current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Accruals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$9,000				$9,000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Fees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Payable		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$18,000				$18,000</a:t>
            </a:r>
            <a:endParaRPr lang="en-US" altLang="en-US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Debt </a:t>
            </a: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$3,200,000 </a:t>
            </a:r>
            <a:r>
              <a:rPr lang="en-US" alt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u="sng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$3,200,000</a:t>
            </a:r>
            <a:endParaRPr lang="en-US" altLang="en-US" sz="32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$3,227,000			$3,227,000</a:t>
            </a: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 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Assets for Distribution	$538,000		</a:t>
            </a:r>
            <a:r>
              <a:rPr lang="en-US" altLang="en-US" sz="3200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altLang="en-US" sz="32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$1,851,455</a:t>
            </a:r>
          </a:p>
          <a:p>
            <a:pPr marL="0" indent="0">
              <a:buNone/>
            </a:pPr>
            <a:endParaRPr lang="en-US" altLang="en-US" sz="32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LPA residual split 50/50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Distributable </a:t>
            </a:r>
            <a:r>
              <a:rPr lang="en-US" alt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Cash </a:t>
            </a:r>
            <a:r>
              <a:rPr lang="en-US" alt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to LP</a:t>
            </a:r>
            <a:r>
              <a:rPr lang="en-US" alt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altLang="en-US" sz="3200" b="1" dirty="0">
                <a:ea typeface="Verdana" panose="020B0604030504040204" pitchFamily="34" charset="0"/>
                <a:cs typeface="Verdana" panose="020B0604030504040204" pitchFamily="34" charset="0"/>
              </a:rPr>
              <a:t>269,000 </a:t>
            </a:r>
            <a:r>
              <a:rPr lang="en-US" altLang="en-US" sz="3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				$925,727</a:t>
            </a: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altLang="en-US" sz="32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264" y="453007"/>
            <a:ext cx="7563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/>
            <a:r>
              <a:rPr lang="en-US" b="1" dirty="0">
                <a:solidFill>
                  <a:schemeClr val="bg1"/>
                </a:solidFill>
                <a:cs typeface="Arial"/>
              </a:rPr>
              <a:t>Investor Exit – </a:t>
            </a:r>
            <a:r>
              <a:rPr lang="en-US" b="1" dirty="0" smtClean="0">
                <a:solidFill>
                  <a:schemeClr val="bg1"/>
                </a:solidFill>
                <a:cs typeface="Arial"/>
              </a:rPr>
              <a:t>Partnership Economics</a:t>
            </a:r>
            <a:endParaRPr lang="en-US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642" y="1143000"/>
            <a:ext cx="5582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Right of First Refusal			Fair Market Value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28375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36" y="428944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7475"/>
            <a:r>
              <a:rPr lang="en-US" b="1" dirty="0">
                <a:solidFill>
                  <a:schemeClr val="bg1"/>
                </a:solidFill>
                <a:cs typeface="Arial"/>
              </a:rPr>
              <a:t>Investor Exit – </a:t>
            </a:r>
            <a:r>
              <a:rPr lang="en-US" b="1" dirty="0" smtClean="0">
                <a:solidFill>
                  <a:schemeClr val="bg1"/>
                </a:solidFill>
                <a:cs typeface="Arial"/>
              </a:rPr>
              <a:t>Other Considerations</a:t>
            </a:r>
            <a:endParaRPr lang="en-US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5955" y="1744578"/>
            <a:ext cx="7736307" cy="4572001"/>
          </a:xfrm>
        </p:spPr>
        <p:txBody>
          <a:bodyPr>
            <a:normAutofit/>
          </a:bodyPr>
          <a:lstStyle/>
          <a:p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May not have </a:t>
            </a: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value in excess of </a:t>
            </a: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debt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Capital needs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Reserves restricted by partnership, agency, or lender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Rental subsidy contract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service subsidy contract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 tax abatement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Use Restriction period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Limited recapitalization options</a:t>
            </a:r>
          </a:p>
          <a:p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Investor </a:t>
            </a:r>
            <a:r>
              <a:rPr lang="en-US" altLang="en-US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benefits </a:t>
            </a:r>
            <a:r>
              <a:rPr lang="en-US" altLang="en-US" sz="2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delivered, targets met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817491"/>
      </p:ext>
    </p:extLst>
  </p:cSld>
  <p:clrMapOvr>
    <a:masterClrMapping/>
  </p:clrMapOvr>
</p:sld>
</file>

<file path=ppt/theme/theme1.xml><?xml version="1.0" encoding="utf-8"?>
<a:theme xmlns:a="http://schemas.openxmlformats.org/drawingml/2006/main" name="Enterprise Powerpoin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nterprise Powerpoint Theme" id="{8892032F-8484-4274-9AA1-081A0D9A1410}" vid="{238DE66C-B284-4C0D-BB4E-5A9C239DCE7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Enterprise Powerpoint Theme</Template>
  <TotalTime>20833</TotalTime>
  <Words>366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Enterprise Powerpoint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Culbertson</dc:creator>
  <cp:lastModifiedBy>Robin Pagliuco</cp:lastModifiedBy>
  <cp:revision>178</cp:revision>
  <cp:lastPrinted>2017-05-04T11:42:59Z</cp:lastPrinted>
  <dcterms:created xsi:type="dcterms:W3CDTF">2016-02-08T23:30:46Z</dcterms:created>
  <dcterms:modified xsi:type="dcterms:W3CDTF">2017-05-25T17:59:02Z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