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851" autoAdjust="0"/>
  </p:normalViewPr>
  <p:slideViewPr>
    <p:cSldViewPr snapToGrid="0">
      <p:cViewPr>
        <p:scale>
          <a:sx n="113" d="100"/>
          <a:sy n="113" d="100"/>
        </p:scale>
        <p:origin x="-15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A9FE-7F95-4E55-8844-3B03416409A8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8BE5-B450-487D-AE8F-FFFF1E8C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06E40-FFEE-476D-90C3-AEDB7363C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1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AFC is an independent,</a:t>
            </a:r>
            <a:r>
              <a:rPr lang="en-US" sz="1200" baseline="0" dirty="0" smtClean="0">
                <a:solidFill>
                  <a:schemeClr val="tx2"/>
                </a:solidFill>
              </a:rPr>
              <a:t> non-profit </a:t>
            </a:r>
            <a:r>
              <a:rPr lang="en-US" sz="1200" dirty="0" smtClean="0">
                <a:solidFill>
                  <a:schemeClr val="tx2"/>
                </a:solidFill>
              </a:rPr>
              <a:t>agency that protects the rights of all NYC students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49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36561" indent="-283293" defTabSz="923849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33170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86438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39706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92974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46243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399511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52779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C51BB00-00AE-46A1-BE93-F263B1BB919E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0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1150938"/>
            <a:ext cx="4141788" cy="3106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Founded in 1971 by parents of students with disabilities, our mission has expanded over the years to encompass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protecting every child’s right to an education, focusing on students from low-income backgrounds who are struggling in school or experiencing school discrimination of any kind.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4E858-BF97-49DC-913E-ED47112C647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0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 number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Advocates for Children.  These are just a few of them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/>
              <a:t>If you go on our website, we have a lot of resources</a:t>
            </a:r>
            <a:r>
              <a:rPr lang="en-US" baseline="0" dirty="0" smtClean="0"/>
              <a:t> (also translated into different languages) that can help you and the families you work with.  These cover in more depth many of the topics we’ll be talking about today.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6536"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AFC’s TEACHS provides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information, referrals, and training to parents, schools, school districts, social service providers, and others about the educational rights of children and youth experiencing homelessness throughout New York State. 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49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36561" indent="-283293" defTabSz="923849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33170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586438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39706" indent="-226634" defTabSz="923849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492974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46243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399511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52779" indent="-226634" defTabSz="9238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E5BC4A3-DA4D-4A91-8FE6-195C18D89B28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1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McKinney Vento Homeless Assistance 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8BE5-B450-487D-AE8F-FFFF1E8C6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3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US" sz="1100" dirty="0" smtClean="0">
                <a:solidFill>
                  <a:schemeClr val="tx2"/>
                </a:solidFill>
              </a:rPr>
              <a:t>Early Intervention and preschool special education services address delays in one of five areas: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</a:rPr>
              <a:t>Cognitive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</a:rPr>
              <a:t>Communication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</a:rPr>
              <a:t>Physical/Motor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</a:rPr>
              <a:t>Social/Emotional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2"/>
                </a:solidFill>
              </a:rPr>
              <a:t>Adaptive/Self-Help</a:t>
            </a:r>
          </a:p>
          <a:p>
            <a:pPr marL="0" indent="0">
              <a:buClr>
                <a:schemeClr val="accent2"/>
              </a:buClr>
              <a:buFont typeface="Arial" panose="020B0604020202020204" pitchFamily="34" charset="0"/>
              <a:buNone/>
            </a:pPr>
            <a:endParaRPr lang="en-US" sz="11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tx2"/>
                </a:solidFill>
              </a:rPr>
              <a:t>Call 311 to start the referral process.</a:t>
            </a:r>
          </a:p>
          <a:p>
            <a:endParaRPr lang="en-US" sz="11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should be referred to Developmental Monitoring?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Infants or toddlers found not eligible for Early Intervention Services.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who spent more than 10 days in the neonatal intensive care unit (NICU).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born to homeless parents.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with a history or neglect or abuse.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with a family history of vision or hearing impairment.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under 3 years of age who no longer need Early Intervention, but whose families want follow-up.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who had a low birth weight.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Premature babies.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with low APGAR scores at birth.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Babies who might have a hearing loss.</a:t>
            </a: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infant or toddler for whom there is a concern about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8BE5-B450-487D-AE8F-FFFF1E8C6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447B28-BE71-4F6A-9AA8-B95E88710004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FF27AB-CAFE-4B84-A8E4-153E374E2C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advocatesforchildre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teachs.org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://schools.nyc.gov/NR/rdonlyres/6C02DF12-F56D-4024-BE84-EA5B6A51A7B9/0/STHContactInformationFORDISTRIBUTION_RCedits.pdf" TargetMode="External"/><Relationship Id="rId4" Type="http://schemas.openxmlformats.org/officeDocument/2006/relationships/hyperlink" Target="http://www.optnyc.org/resources/EmergencyEvaluationRequest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779644"/>
            <a:ext cx="8077200" cy="1579696"/>
          </a:xfrm>
        </p:spPr>
        <p:txBody>
          <a:bodyPr>
            <a:normAutofit fontScale="92500" lnSpcReduction="20000"/>
          </a:bodyPr>
          <a:lstStyle/>
          <a:p>
            <a:r>
              <a:rPr lang="en-US" sz="2600" cap="none" dirty="0" smtClean="0"/>
              <a:t>Supporting the Educational Needs of</a:t>
            </a:r>
          </a:p>
          <a:p>
            <a:r>
              <a:rPr lang="en-US" sz="2600" cap="none" dirty="0" smtClean="0"/>
              <a:t>Children in Supportive Housing</a:t>
            </a:r>
          </a:p>
          <a:p>
            <a:r>
              <a:rPr lang="en-US" sz="2600" b="0" cap="none" dirty="0" smtClean="0"/>
              <a:t>Presented by: Erika Palmer</a:t>
            </a:r>
          </a:p>
          <a:p>
            <a:r>
              <a:rPr lang="en-US" sz="2600" b="0" cap="none" dirty="0" smtClean="0"/>
              <a:t>June 1, 2017</a:t>
            </a:r>
            <a:endParaRPr lang="en-US" sz="2600" b="0" cap="none" dirty="0"/>
          </a:p>
          <a:p>
            <a:endParaRPr lang="en-US" sz="4400" cap="none" spc="0" dirty="0"/>
          </a:p>
        </p:txBody>
      </p:sp>
      <p:pic>
        <p:nvPicPr>
          <p:cNvPr id="7" name="Picture 6" descr="Logo with tag 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4740"/>
            <a:ext cx="8686800" cy="1812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606" y="3993178"/>
            <a:ext cx="2365453" cy="23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770" y="4276289"/>
            <a:ext cx="2684459" cy="2027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17" y="3993178"/>
            <a:ext cx="247207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Gill Sans MT" pitchFamily="34" charset="0"/>
              </a:rPr>
              <a:t>Advocates for Children (AFC)</a:t>
            </a:r>
            <a:endParaRPr lang="en-US" b="1" dirty="0">
              <a:solidFill>
                <a:schemeClr val="accent3"/>
              </a:solidFill>
              <a:latin typeface="Gill Sans MT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6500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Started in 1971 by parents of students with disabilities who were dissatisfied with the services their children were getting from the public schools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Our mission has expanded to encompass improving access to quality education services for all NYC public school students, especially students </a:t>
            </a:r>
            <a:r>
              <a:rPr lang="en-US" sz="2800" dirty="0">
                <a:solidFill>
                  <a:schemeClr val="tx2"/>
                </a:solidFill>
              </a:rPr>
              <a:t>from low-income backgrounds who are struggling in school or experiencing school discrimination of any </a:t>
            </a:r>
            <a:r>
              <a:rPr lang="en-US" sz="2800" dirty="0" smtClean="0">
                <a:solidFill>
                  <a:schemeClr val="tx2"/>
                </a:solidFill>
              </a:rPr>
              <a:t>kind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74" y="2836343"/>
            <a:ext cx="2912555" cy="2738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633538"/>
            <a:ext cx="8504238" cy="4572000"/>
          </a:xfrm>
        </p:spPr>
        <p:txBody>
          <a:bodyPr>
            <a:normAutofit/>
          </a:bodyPr>
          <a:lstStyle/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Helpline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b="1" dirty="0">
                <a:solidFill>
                  <a:schemeClr val="tx2"/>
                </a:solidFill>
              </a:rPr>
              <a:t>1-866-427-6033 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smtClean="0">
                <a:solidFill>
                  <a:schemeClr val="tx2"/>
                </a:solidFill>
              </a:rPr>
              <a:t>Mon-Thurs, </a:t>
            </a:r>
            <a:r>
              <a:rPr lang="en-US" sz="2800" dirty="0">
                <a:solidFill>
                  <a:schemeClr val="tx2"/>
                </a:solidFill>
              </a:rPr>
              <a:t>10am – 4pm)</a:t>
            </a:r>
          </a:p>
          <a:p>
            <a:pPr>
              <a:buSzPct val="125000"/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Guides </a:t>
            </a:r>
            <a:r>
              <a:rPr lang="en-US" sz="2800" dirty="0">
                <a:solidFill>
                  <a:schemeClr val="tx2"/>
                </a:solidFill>
              </a:rPr>
              <a:t>and resources: </a:t>
            </a:r>
            <a:r>
              <a:rPr lang="en-US" sz="2800" dirty="0">
                <a:hlinkClick r:id="rId4"/>
              </a:rPr>
              <a:t>www.advocatesforchildren.org</a:t>
            </a:r>
            <a:endParaRPr lang="en-US" sz="2800" dirty="0"/>
          </a:p>
          <a:p>
            <a:pPr>
              <a:buSzPct val="125000"/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Workshops 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Parents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Professionals</a:t>
            </a:r>
          </a:p>
          <a:p>
            <a:pPr lvl="1"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Students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SzPct val="125000"/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2"/>
              </a:solidFill>
            </a:endParaRPr>
          </a:p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Free legal/advocacy </a:t>
            </a:r>
            <a:r>
              <a:rPr lang="en-US" sz="2800" dirty="0">
                <a:solidFill>
                  <a:schemeClr val="tx2"/>
                </a:solidFill>
              </a:rPr>
              <a:t>services to </a:t>
            </a:r>
            <a:r>
              <a:rPr lang="en-US" sz="2800" dirty="0" smtClean="0">
                <a:solidFill>
                  <a:schemeClr val="tx2"/>
                </a:solidFill>
              </a:rPr>
              <a:t>low-income </a:t>
            </a:r>
            <a:r>
              <a:rPr lang="en-US" sz="2800" dirty="0">
                <a:solidFill>
                  <a:schemeClr val="tx2"/>
                </a:solidFill>
              </a:rPr>
              <a:t>families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solidFill>
                  <a:schemeClr val="accent3"/>
                </a:solidFill>
              </a:rPr>
              <a:t>AFC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Services</a:t>
            </a:r>
            <a:endParaRPr lang="en-US" sz="3300" b="1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  <a:latin typeface="Gill Sans MT" pitchFamily="34" charset="0"/>
              </a:rPr>
              <a:t>Who does AFC Help?</a:t>
            </a:r>
            <a:endParaRPr lang="en-US" b="1" dirty="0">
              <a:solidFill>
                <a:schemeClr val="accent3"/>
              </a:solidFill>
              <a:latin typeface="Gill Sans MT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16500"/>
            <a:ext cx="850392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Students with Disabilities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Delays with evaluations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Not getting services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Wrong classroom placement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IEP is not appropriate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Students in Charter Schools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Doesn’t offer special education program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Excessive suspensions or discipline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2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  <p:pic>
        <p:nvPicPr>
          <p:cNvPr id="7" name="Picture 2" descr="MP9004311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4"/>
          <a:stretch>
            <a:fillRect/>
          </a:stretch>
        </p:blipFill>
        <p:spPr bwMode="auto">
          <a:xfrm>
            <a:off x="6679097" y="1398105"/>
            <a:ext cx="2210282" cy="29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6CE3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C4BE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Gill Sans MT" pitchFamily="34" charset="0"/>
              </a:rPr>
              <a:t>Who does AFC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1586683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latin typeface="Gill Sans MT" pitchFamily="34" charset="0"/>
              </a:rPr>
              <a:t>Immigrant Families and English Language </a:t>
            </a: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Learners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Language access for parents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Bilingual classes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When students need bilingual                            special </a:t>
            </a:r>
            <a:r>
              <a:rPr lang="en-US" sz="2800" dirty="0">
                <a:latin typeface="Gill Sans MT" pitchFamily="34" charset="0"/>
              </a:rPr>
              <a:t>e</a:t>
            </a:r>
            <a:r>
              <a:rPr lang="en-US" sz="2800" dirty="0" smtClean="0">
                <a:latin typeface="Gill Sans MT" pitchFamily="34" charset="0"/>
              </a:rPr>
              <a:t>ducation </a:t>
            </a:r>
            <a:r>
              <a:rPr lang="en-US" sz="2800" dirty="0">
                <a:latin typeface="Gill Sans MT" pitchFamily="34" charset="0"/>
              </a:rPr>
              <a:t>s</a:t>
            </a:r>
            <a:r>
              <a:rPr lang="en-US" sz="2800" dirty="0" smtClean="0">
                <a:latin typeface="Gill Sans MT" pitchFamily="34" charset="0"/>
              </a:rPr>
              <a:t>ervices</a:t>
            </a: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Students facing disciplinary issues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Behavioral challenges at school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Suspensions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Therapeutic school placements</a:t>
            </a:r>
            <a:endParaRPr lang="en-US" sz="2800" dirty="0">
              <a:solidFill>
                <a:schemeClr val="tx2"/>
              </a:solidFill>
              <a:latin typeface="Gill Sans MT" pitchFamily="34" charset="0"/>
            </a:endParaRPr>
          </a:p>
          <a:p>
            <a:endParaRPr lang="en-US" dirty="0"/>
          </a:p>
        </p:txBody>
      </p:sp>
      <p:pic>
        <p:nvPicPr>
          <p:cNvPr id="4" name="Picture 4" descr="C:\Documents and Settings\epalmer\Local Settings\Temporary Internet Files\Content.IE5\MKSPYAME\MP9004003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4" y="2282686"/>
            <a:ext cx="317023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Gill Sans MT" pitchFamily="34" charset="0"/>
              </a:rPr>
              <a:t>Who does AFC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0471" y="1565465"/>
            <a:ext cx="8716962" cy="4803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Students in Temporary Housing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NYS-TEACHS</a:t>
            </a:r>
          </a:p>
          <a:p>
            <a:pPr lvl="2">
              <a:lnSpc>
                <a:spcPct val="90000"/>
              </a:lnSpc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Web: </a:t>
            </a:r>
            <a:r>
              <a:rPr lang="en-US" sz="2800" dirty="0" smtClean="0">
                <a:latin typeface="Gill Sans MT" pitchFamily="34" charset="0"/>
                <a:hlinkClick r:id="rId3"/>
              </a:rPr>
              <a:t>http</a:t>
            </a:r>
            <a:r>
              <a:rPr lang="en-US" sz="2800" dirty="0">
                <a:latin typeface="Gill Sans MT" pitchFamily="34" charset="0"/>
                <a:hlinkClick r:id="rId3"/>
              </a:rPr>
              <a:t>://www.nysteachs.org</a:t>
            </a:r>
            <a:r>
              <a:rPr lang="en-US" sz="2800" dirty="0" smtClean="0">
                <a:latin typeface="Gill Sans MT" pitchFamily="34" charset="0"/>
                <a:hlinkClick r:id="rId3"/>
              </a:rPr>
              <a:t>/</a:t>
            </a:r>
            <a:r>
              <a:rPr lang="en-US" sz="2800" dirty="0" smtClean="0">
                <a:latin typeface="Gill Sans MT" pitchFamily="34" charset="0"/>
              </a:rPr>
              <a:t> </a:t>
            </a:r>
            <a:endParaRPr lang="en-US" sz="28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2">
              <a:lnSpc>
                <a:spcPct val="90000"/>
              </a:lnSpc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Hotline: 1.800.388.2014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Right to Continued Enrollment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Right to Transportation</a:t>
            </a:r>
          </a:p>
          <a:p>
            <a:pPr lvl="2">
              <a:lnSpc>
                <a:spcPct val="90000"/>
              </a:lnSpc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Emergency Evaluation Request Form: </a:t>
            </a:r>
            <a:r>
              <a:rPr lang="en-US" sz="1800" dirty="0" smtClean="0">
                <a:latin typeface="Gill Sans MT" pitchFamily="34" charset="0"/>
                <a:hlinkClick r:id="rId4"/>
              </a:rPr>
              <a:t>http</a:t>
            </a:r>
            <a:r>
              <a:rPr lang="en-US" sz="1800" dirty="0">
                <a:latin typeface="Gill Sans MT" pitchFamily="34" charset="0"/>
                <a:hlinkClick r:id="rId4"/>
              </a:rPr>
              <a:t>://</a:t>
            </a:r>
            <a:r>
              <a:rPr lang="en-US" sz="1800" dirty="0" smtClean="0">
                <a:latin typeface="Gill Sans MT" pitchFamily="34" charset="0"/>
                <a:hlinkClick r:id="rId4"/>
              </a:rPr>
              <a:t>www.optnyc.org/resources/EmergencyEvaluationRequest.pdf</a:t>
            </a:r>
            <a:r>
              <a:rPr lang="en-US" sz="1800" dirty="0" smtClean="0">
                <a:latin typeface="Gill Sans MT" pitchFamily="34" charset="0"/>
              </a:rPr>
              <a:t> </a:t>
            </a:r>
            <a:endParaRPr lang="en-US" sz="1800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DOE STH Content Experts:</a:t>
            </a:r>
          </a:p>
          <a:p>
            <a:pPr lvl="1">
              <a:lnSpc>
                <a:spcPct val="90000"/>
              </a:lnSpc>
              <a:buSzPct val="17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Gill Sans MT" pitchFamily="34" charset="0"/>
                <a:hlinkClick r:id="rId5"/>
              </a:rPr>
              <a:t>http://</a:t>
            </a:r>
            <a:r>
              <a:rPr lang="en-US" sz="2000" dirty="0" smtClean="0">
                <a:solidFill>
                  <a:schemeClr val="tx2"/>
                </a:solidFill>
                <a:latin typeface="Gill Sans MT" pitchFamily="34" charset="0"/>
                <a:hlinkClick r:id="rId5"/>
              </a:rPr>
              <a:t>schools.nyc.gov/NR/rdonlyres/6C02DF12-F56D-4024-BE84-EA5B6A51A7B9/0/STHContactInformationFORDISTRIBUTION_RCedits.pdf</a:t>
            </a:r>
            <a:r>
              <a:rPr lang="en-US" sz="2000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endParaRPr lang="en-US" sz="2000" dirty="0">
              <a:solidFill>
                <a:schemeClr val="tx2"/>
              </a:solidFill>
              <a:latin typeface="Gill Sans MT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667" y="1606561"/>
            <a:ext cx="3300611" cy="2602767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Gill Sans MT" pitchFamily="34" charset="0"/>
              </a:rPr>
              <a:t>Who does AFC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6992" y="1586683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Early Childhood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Early Intervention services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Committee on Preschool Special                         Education (CPSE)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Older Youth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Alternative schools/programs</a:t>
            </a:r>
          </a:p>
          <a:p>
            <a:pPr lvl="1">
              <a:lnSpc>
                <a:spcPct val="9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Transition planning</a:t>
            </a:r>
          </a:p>
          <a:p>
            <a:pPr lvl="1">
              <a:lnSpc>
                <a:spcPct val="90000"/>
              </a:lnSpc>
            </a:pPr>
            <a:endParaRPr lang="en-US" sz="1200" dirty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Gill Sans MT" pitchFamily="34" charset="0"/>
              </a:rPr>
              <a:t>Bullying </a:t>
            </a:r>
            <a:r>
              <a:rPr lang="en-US" sz="2800" dirty="0">
                <a:solidFill>
                  <a:schemeClr val="tx2"/>
                </a:solidFill>
                <a:latin typeface="Gill Sans MT" pitchFamily="34" charset="0"/>
              </a:rPr>
              <a:t>– LGBTQ focus</a:t>
            </a:r>
          </a:p>
          <a:p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70697" cy="990600"/>
          </a:xfrm>
          <a:prstGeom prst="rect">
            <a:avLst/>
          </a:prstGeom>
        </p:spPr>
      </p:pic>
      <p:pic>
        <p:nvPicPr>
          <p:cNvPr id="7" name="Picture 2" descr="https://encrypted-tbn3.gstatic.com/images?q=tbn:ANd9GcRFJogodyfB5rYMh74BWW0dzVRPEAyIdkXKxsySr8UmWC2Q_WsG9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1738" y="4134794"/>
            <a:ext cx="3295446" cy="219297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699" y="1467297"/>
            <a:ext cx="2707664" cy="24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FC PPT Design Theme">
  <a:themeElements>
    <a:clrScheme name="Custom 1">
      <a:dk1>
        <a:sysClr val="windowText" lastClr="000000"/>
      </a:dk1>
      <a:lt1>
        <a:sysClr val="window" lastClr="FFFFFF"/>
      </a:lt1>
      <a:dk2>
        <a:srgbClr val="524135"/>
      </a:dk2>
      <a:lt2>
        <a:srgbClr val="FEE9BE"/>
      </a:lt2>
      <a:accent1>
        <a:srgbClr val="A99F96"/>
      </a:accent1>
      <a:accent2>
        <a:srgbClr val="F47A55"/>
      </a:accent2>
      <a:accent3>
        <a:srgbClr val="FDB828"/>
      </a:accent3>
      <a:accent4>
        <a:srgbClr val="5BC4BE"/>
      </a:accent4>
      <a:accent5>
        <a:srgbClr val="A6CE39"/>
      </a:accent5>
      <a:accent6>
        <a:srgbClr val="B0ABD5"/>
      </a:accent6>
      <a:hlink>
        <a:srgbClr val="66BAE8"/>
      </a:hlink>
      <a:folHlink>
        <a:srgbClr val="66BAE8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AFC PPT Design Theme</Template>
  <TotalTime>128</TotalTime>
  <Words>574</Words>
  <Application>Microsoft Office PowerPoint</Application>
  <PresentationFormat>On-screen Show (4:3)</PresentationFormat>
  <Paragraphs>92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AFC PPT Design Theme</vt:lpstr>
      <vt:lpstr>PowerPoint Presentation</vt:lpstr>
      <vt:lpstr>Advocates for Children (AFC)</vt:lpstr>
      <vt:lpstr>AFC Services</vt:lpstr>
      <vt:lpstr>Who does AFC Help?</vt:lpstr>
      <vt:lpstr>Who does AFC Help?</vt:lpstr>
      <vt:lpstr>Who does AFC Help?</vt:lpstr>
      <vt:lpstr>Who does AFC Help?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Advocates for Children (AFC)</dc:title>
  <dc:creator>Erika Palmer</dc:creator>
  <cp:lastModifiedBy>Edline Jacquet</cp:lastModifiedBy>
  <cp:revision>13</cp:revision>
  <dcterms:created xsi:type="dcterms:W3CDTF">2017-05-26T22:14:56Z</dcterms:created>
  <dcterms:modified xsi:type="dcterms:W3CDTF">2017-05-30T16:41:01Z</dcterms:modified>
</cp:coreProperties>
</file>