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39"/>
  </p:notesMasterIdLst>
  <p:handoutMasterIdLst>
    <p:handoutMasterId r:id="rId40"/>
  </p:handoutMasterIdLst>
  <p:sldIdLst>
    <p:sldId id="259" r:id="rId3"/>
    <p:sldId id="258" r:id="rId4"/>
    <p:sldId id="260" r:id="rId5"/>
    <p:sldId id="298" r:id="rId6"/>
    <p:sldId id="262" r:id="rId7"/>
    <p:sldId id="263" r:id="rId8"/>
    <p:sldId id="300" r:id="rId9"/>
    <p:sldId id="264" r:id="rId10"/>
    <p:sldId id="299" r:id="rId11"/>
    <p:sldId id="265" r:id="rId12"/>
    <p:sldId id="270" r:id="rId13"/>
    <p:sldId id="275" r:id="rId14"/>
    <p:sldId id="294" r:id="rId15"/>
    <p:sldId id="295" r:id="rId16"/>
    <p:sldId id="296" r:id="rId17"/>
    <p:sldId id="297" r:id="rId18"/>
    <p:sldId id="281" r:id="rId19"/>
    <p:sldId id="303" r:id="rId20"/>
    <p:sldId id="282" r:id="rId21"/>
    <p:sldId id="301" r:id="rId22"/>
    <p:sldId id="283" r:id="rId23"/>
    <p:sldId id="284" r:id="rId24"/>
    <p:sldId id="302" r:id="rId25"/>
    <p:sldId id="285" r:id="rId26"/>
    <p:sldId id="286" r:id="rId27"/>
    <p:sldId id="287" r:id="rId28"/>
    <p:sldId id="288" r:id="rId29"/>
    <p:sldId id="289" r:id="rId30"/>
    <p:sldId id="290" r:id="rId31"/>
    <p:sldId id="306" r:id="rId32"/>
    <p:sldId id="304" r:id="rId33"/>
    <p:sldId id="305" r:id="rId34"/>
    <p:sldId id="291" r:id="rId35"/>
    <p:sldId id="292" r:id="rId36"/>
    <p:sldId id="272" r:id="rId37"/>
    <p:sldId id="274" r:id="rId3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>
        <p:scale>
          <a:sx n="70" d="100"/>
          <a:sy n="70" d="100"/>
        </p:scale>
        <p:origin x="-72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335E1A9-C3D7-45E0-AD23-03B6492CC72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5C7008E-8838-45EA-987A-B2E78844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BB11778-2BD3-445E-9894-3ACC603C4C0A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2D7E5A1-4C85-4E82-943F-69DEFF5E6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41CC5-532E-4BEC-841C-FAFF57881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4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41CC5-532E-4BEC-841C-FAFF578815A9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285-536D-4BF6-8057-4482042FC22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73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0A9F-B2C3-48C4-8947-A085C0971638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4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AA8-5EFB-4827-ABCA-E01A85B7ED4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5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8A0-64DE-4953-9D31-D887D59A6D3B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01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E7BC-0174-4AE2-A32E-58D19AB6FF43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9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55C4-733F-456B-812F-D2EB83A43AE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23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3C26-6B2F-457B-848B-2FE44D64594F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5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87CC-DE45-41F8-B709-F967EAACA541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9BCC-DE05-406E-B440-A0FC64227848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2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1720334"/>
            <a:ext cx="12192000" cy="369332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35001"/>
              </a:srgbClr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29" descr="cucs-6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1"/>
            <a:ext cx="7620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762001"/>
            <a:ext cx="10972800" cy="974725"/>
          </a:xfrm>
        </p:spPr>
        <p:txBody>
          <a:bodyPr lIns="0" tIns="0" rIns="0" bIns="0" anchor="t"/>
          <a:lstStyle>
            <a:lvl1pPr algn="ctr">
              <a:lnSpc>
                <a:spcPct val="9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2209800"/>
            <a:ext cx="8737600" cy="304800"/>
          </a:xfrm>
        </p:spPr>
        <p:txBody>
          <a:bodyPr lIns="0" tIns="0" rIns="0" bIns="0"/>
          <a:lstStyle>
            <a:lvl1pPr marL="0" indent="0" algn="ctr">
              <a:lnSpc>
                <a:spcPct val="75000"/>
              </a:lnSpc>
              <a:buFontTx/>
              <a:buNone/>
              <a:defRPr sz="1800">
                <a:solidFill>
                  <a:srgbClr val="3E260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827867" y="3429000"/>
            <a:ext cx="6335184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000" smtClean="0">
                <a:solidFill>
                  <a:srgbClr val="3E260C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EEF6D7-92B9-4846-AD3E-F0573AF28918}" type="datetime4">
              <a:rPr lang="en-US"/>
              <a:pPr fontAlgn="base">
                <a:spcAft>
                  <a:spcPct val="0"/>
                </a:spcAft>
                <a:defRPr/>
              </a:pPr>
              <a:t>May 30,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3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D19A-935E-4A8D-A138-817897956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A175-03A1-4A2E-B7BC-3737AF69516C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8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E62C6-A094-495E-89DA-94E144520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192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BFD3-9891-4CFC-9610-D62679C8F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06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EABB-2FD5-4817-A0C7-A0956977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8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F559-F2ED-4831-B44E-555B623D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80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9799-533E-433C-83D5-3CF2AE99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B602-66AF-45B0-94AA-BC3107EBA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5F3E-672E-45D8-9D88-FE37FA790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102D-5C3A-41EA-A52D-41ED3B59C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115888"/>
            <a:ext cx="2794000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15888"/>
            <a:ext cx="8178800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4823-DE4E-4BBC-A46A-A828E9E0C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1AF-D6F1-474F-BCC5-54B49D2DC39D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4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0360-41E1-40C8-BECE-31F49F43C6BB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06E8-F626-4700-9941-0556C65D965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9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6697-714F-4954-94A4-F960E68DBDE5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82F1-50FD-44CE-BA24-F7645416A63A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F629-B8C9-4C23-8AB6-672B74D32E77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2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28D9-6469-4DA5-8ACE-9CECF86B3937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AD559D-769E-464B-BA4E-2D0A88B28887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5/30/2017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© 2017 Mutual Support Consulting</a:t>
            </a: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58FB44-28AF-417E-9966-51C9260D6CC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2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72534"/>
            <a:ext cx="12192000" cy="369332"/>
          </a:xfrm>
          <a:prstGeom prst="rect">
            <a:avLst/>
          </a:prstGeom>
          <a:gradFill rotWithShape="0">
            <a:gsLst>
              <a:gs pos="0">
                <a:srgbClr val="CCCCCC"/>
              </a:gs>
              <a:gs pos="100000">
                <a:srgbClr val="CCCCCC">
                  <a:gamma/>
                  <a:shade val="8039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35001"/>
              </a:srgbClr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15888"/>
            <a:ext cx="1117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19200"/>
            <a:ext cx="1117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88184" y="6477000"/>
            <a:ext cx="406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700" smtClean="0">
                <a:solidFill>
                  <a:srgbClr val="9D1B29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67DBA3-7B50-4AB4-B80E-7D72528BC4BD}" type="slidenum">
              <a:rPr lang="en-US"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406400" y="5867400"/>
            <a:ext cx="11176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406400" y="6019800"/>
            <a:ext cx="996950" cy="725488"/>
            <a:chOff x="192" y="3792"/>
            <a:chExt cx="471" cy="457"/>
          </a:xfrm>
        </p:grpSpPr>
        <p:pic>
          <p:nvPicPr>
            <p:cNvPr id="1032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22" b="20837"/>
            <a:stretch>
              <a:fillRect/>
            </a:stretch>
          </p:blipFill>
          <p:spPr bwMode="auto">
            <a:xfrm>
              <a:off x="192" y="3792"/>
              <a:ext cx="432" cy="4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76" y="3964"/>
              <a:ext cx="87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2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3E260C"/>
          </a:solidFill>
          <a:latin typeface="Trebuchet MS" pitchFamily="34" charset="0"/>
          <a:ea typeface="ＭＳ Ｐゴシック" pitchFamily="48" charset="-128"/>
        </a:defRPr>
      </a:lvl9pPr>
    </p:titleStyle>
    <p:bodyStyle>
      <a:lvl1pPr marL="215900" indent="-215900" algn="l" rtl="0" eaLnBrk="1" fontAlgn="base" hangingPunct="1">
        <a:lnSpc>
          <a:spcPct val="115000"/>
        </a:lnSpc>
        <a:spcBef>
          <a:spcPct val="30000"/>
        </a:spcBef>
        <a:spcAft>
          <a:spcPct val="20000"/>
        </a:spcAft>
        <a:buClr>
          <a:schemeClr val="bg1"/>
        </a:buClr>
        <a:buChar char="•"/>
        <a:defRPr sz="2400">
          <a:solidFill>
            <a:srgbClr val="9D1B29"/>
          </a:solidFill>
          <a:latin typeface="+mn-lt"/>
          <a:ea typeface="+mn-ea"/>
          <a:cs typeface="+mn-cs"/>
        </a:defRPr>
      </a:lvl1pPr>
      <a:lvl2pPr marL="596900" indent="-190500" algn="l" rtl="0" eaLnBrk="1" fontAlgn="base" hangingPunct="1">
        <a:lnSpc>
          <a:spcPct val="115000"/>
        </a:lnSpc>
        <a:spcBef>
          <a:spcPct val="10000"/>
        </a:spcBef>
        <a:spcAft>
          <a:spcPct val="35000"/>
        </a:spcAft>
        <a:buFont typeface="Wingdings" pitchFamily="2" charset="2"/>
        <a:buChar char="§"/>
        <a:defRPr sz="2000">
          <a:solidFill>
            <a:srgbClr val="333333"/>
          </a:solidFill>
          <a:latin typeface="+mn-lt"/>
          <a:ea typeface="+mn-ea"/>
        </a:defRPr>
      </a:lvl2pPr>
      <a:lvl3pPr marL="787400" indent="127000" algn="l" rtl="0" eaLnBrk="1" fontAlgn="base" hangingPunct="1">
        <a:lnSpc>
          <a:spcPct val="115000"/>
        </a:lnSpc>
        <a:spcBef>
          <a:spcPct val="0"/>
        </a:spcBef>
        <a:spcAft>
          <a:spcPct val="30000"/>
        </a:spcAft>
        <a:buClr>
          <a:schemeClr val="bg2"/>
        </a:buClr>
        <a:defRPr i="1">
          <a:solidFill>
            <a:srgbClr val="9A9A9A"/>
          </a:solidFill>
          <a:latin typeface="+mn-lt"/>
          <a:ea typeface="+mn-ea"/>
        </a:defRPr>
      </a:lvl3pPr>
      <a:lvl4pPr marL="977900" indent="3937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defRPr sz="1600" i="1">
          <a:solidFill>
            <a:srgbClr val="9A9A9A"/>
          </a:solidFill>
          <a:latin typeface="+mn-lt"/>
          <a:ea typeface="+mn-ea"/>
        </a:defRPr>
      </a:lvl4pPr>
      <a:lvl5pPr marL="1168400" indent="6604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defRPr sz="1600" i="1">
          <a:solidFill>
            <a:srgbClr val="9A9A9A"/>
          </a:solidFill>
          <a:latin typeface="+mn-lt"/>
          <a:ea typeface="+mn-ea"/>
        </a:defRPr>
      </a:lvl5pPr>
      <a:lvl6pPr marL="1625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defRPr sz="1600" i="1">
          <a:solidFill>
            <a:srgbClr val="9A9A9A"/>
          </a:solidFill>
          <a:latin typeface="+mn-lt"/>
          <a:ea typeface="+mn-ea"/>
        </a:defRPr>
      </a:lvl6pPr>
      <a:lvl7pPr marL="20828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defRPr sz="1600" i="1">
          <a:solidFill>
            <a:srgbClr val="9A9A9A"/>
          </a:solidFill>
          <a:latin typeface="+mn-lt"/>
          <a:ea typeface="+mn-ea"/>
        </a:defRPr>
      </a:lvl7pPr>
      <a:lvl8pPr marL="25400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defRPr sz="1600" i="1">
          <a:solidFill>
            <a:srgbClr val="9A9A9A"/>
          </a:solidFill>
          <a:latin typeface="+mn-lt"/>
          <a:ea typeface="+mn-ea"/>
        </a:defRPr>
      </a:lvl8pPr>
      <a:lvl9pPr marL="29972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defRPr sz="1600" i="1">
          <a:solidFill>
            <a:srgbClr val="9A9A9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19804" y="379403"/>
            <a:ext cx="12431608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Buried in Treasures Workshop</a:t>
            </a:r>
          </a:p>
          <a:p>
            <a:pPr algn="ctr"/>
            <a:r>
              <a:rPr lang="en-US" sz="60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Comes to Supportive Housing</a:t>
            </a:r>
            <a:endParaRPr lang="en-US" sz="6000" b="1" cap="none" spc="0" dirty="0" smtClean="0">
              <a:ln w="2857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b="1" cap="none" spc="0" dirty="0" smtClean="0">
              <a:ln w="2857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Lee Shuer &amp; Bec Belofsky Shuer</a:t>
            </a:r>
          </a:p>
          <a:p>
            <a:pPr algn="ctr"/>
            <a:r>
              <a:rPr lang="en-US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CUCS &amp; Walter Berry</a:t>
            </a:r>
          </a:p>
          <a:p>
            <a:pPr algn="ctr"/>
            <a:r>
              <a:rPr lang="en-US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1600" b="1" dirty="0" smtClean="0">
              <a:ln w="2857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June 1</a:t>
            </a:r>
            <a:r>
              <a:rPr lang="en-US" sz="3200" b="1" baseline="30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</a:t>
            </a:r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2017</a:t>
            </a:r>
            <a:endParaRPr 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504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762625"/>
            <a:ext cx="12192000" cy="10850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66" y="4861521"/>
            <a:ext cx="3759061" cy="901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6" y="4842163"/>
            <a:ext cx="2119509" cy="1298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55" y="4842163"/>
            <a:ext cx="3160745" cy="1298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22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241" y="91250"/>
            <a:ext cx="10719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</a:rPr>
              <a:t>What </a:t>
            </a:r>
            <a:r>
              <a:rPr lang="en-US" sz="4800" b="1" dirty="0" smtClean="0">
                <a:solidFill>
                  <a:prstClr val="black"/>
                </a:solidFill>
              </a:rPr>
              <a:t>are the goals of the program? 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595" y="4613902"/>
            <a:ext cx="2130512" cy="2130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7650" y="1069730"/>
            <a:ext cx="1205435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Help participants understand why they save things.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Teach them how to create and maintain </a:t>
            </a:r>
            <a:r>
              <a:rPr lang="en-US" sz="3600" b="1" dirty="0">
                <a:solidFill>
                  <a:schemeClr val="bg1"/>
                </a:solidFill>
                <a:ea typeface="Times New Roman" panose="02020603050405020304" pitchFamily="18" charset="0"/>
              </a:rPr>
              <a:t>living space </a:t>
            </a: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they can use.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Help improve decision-making skills.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Encourage them to reduce </a:t>
            </a:r>
            <a:r>
              <a:rPr lang="en-US" sz="3600" b="1" dirty="0">
                <a:solidFill>
                  <a:schemeClr val="bg1"/>
                </a:solidFill>
                <a:ea typeface="Times New Roman" panose="02020603050405020304" pitchFamily="18" charset="0"/>
              </a:rPr>
              <a:t>acquiring and enjoy </a:t>
            </a: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other activities.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Reduce clutter.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Increase quality of life!</a:t>
            </a:r>
            <a:endParaRPr lang="en-US" sz="36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52" y="1848464"/>
            <a:ext cx="8229600" cy="3476763"/>
          </a:xfrm>
          <a:prstGeom prst="rect">
            <a:avLst/>
          </a:prstGeom>
          <a:solidFill>
            <a:schemeClr val="tx1"/>
          </a:solidFill>
          <a:effectLst>
            <a:softEdge rad="1270000"/>
          </a:effectLst>
        </p:spPr>
      </p:pic>
      <p:sp>
        <p:nvSpPr>
          <p:cNvPr id="2" name="Rectangle 1"/>
          <p:cNvSpPr/>
          <p:nvPr/>
        </p:nvSpPr>
        <p:spPr>
          <a:xfrm>
            <a:off x="294968" y="2456795"/>
            <a:ext cx="12192000" cy="4401205"/>
          </a:xfrm>
          <a:prstGeom prst="rect">
            <a:avLst/>
          </a:prstGeom>
          <a:effectLst>
            <a:softEdge rad="635000"/>
          </a:effectLst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sz="4000" b="1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Arial"/>
              </a:rPr>
              <a:t>he duration of the workshop was reduced from 20 weeks to 16 by removing breaks.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altLang="en-US" sz="2400" b="1" kern="0" dirty="0">
              <a:solidFill>
                <a:srgbClr val="000000"/>
              </a:solidFill>
              <a:latin typeface="Arial"/>
            </a:endParaRP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sz="4000" b="1" kern="0" dirty="0" smtClean="0">
                <a:solidFill>
                  <a:srgbClr val="000000"/>
                </a:solidFill>
                <a:latin typeface="Arial"/>
              </a:rPr>
              <a:t>The duration of workshop sessions was reduced from two hours each to one hour each.</a:t>
            </a:r>
            <a:endParaRPr lang="en-US" altLang="en-US" sz="40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FontTx/>
              <a:buChar char="•"/>
              <a:defRPr/>
            </a:pPr>
            <a:endParaRPr lang="en-US" altLang="en-US" sz="3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8097"/>
            <a:ext cx="120560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</a:rPr>
              <a:t>What changes were made to the BIT curriculum to better </a:t>
            </a:r>
            <a:r>
              <a:rPr lang="en-US" sz="4400" b="1" dirty="0" smtClean="0">
                <a:solidFill>
                  <a:prstClr val="black"/>
                </a:solidFill>
              </a:rPr>
              <a:t>suit </a:t>
            </a:r>
            <a:r>
              <a:rPr lang="en-US" sz="4400" b="1" dirty="0">
                <a:solidFill>
                  <a:prstClr val="black"/>
                </a:solidFill>
              </a:rPr>
              <a:t>supportive housing implementation? </a:t>
            </a:r>
          </a:p>
        </p:txBody>
      </p:sp>
    </p:spTree>
    <p:extLst>
      <p:ext uri="{BB962C8B-B14F-4D97-AF65-F5344CB8AC3E}">
        <p14:creationId xmlns:p14="http://schemas.microsoft.com/office/powerpoint/2010/main" val="25141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9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007530"/>
            <a:ext cx="122973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/>
              <a:t>Costs/benefits of BIT vs forced clean-outs</a:t>
            </a:r>
          </a:p>
          <a:p>
            <a:pPr lvl="0" algn="ctr"/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8573" y="6575323"/>
            <a:ext cx="7543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Do not reproduce without permission from www.mutual-support.com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90" y="35071"/>
            <a:ext cx="11761895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Associated expenses of a “full clean-out”</a:t>
            </a:r>
          </a:p>
          <a:p>
            <a:pPr algn="ctr"/>
            <a:r>
              <a:rPr lang="en-US" sz="3600" b="1" dirty="0" smtClean="0"/>
              <a:t>A single clean-out costs </a:t>
            </a:r>
            <a:r>
              <a:rPr lang="en-US" sz="3600" b="1" dirty="0" smtClean="0">
                <a:solidFill>
                  <a:srgbClr val="FF0000"/>
                </a:solidFill>
              </a:rPr>
              <a:t>$10,000 </a:t>
            </a:r>
            <a:r>
              <a:rPr lang="en-US" sz="3600" b="1" dirty="0" smtClean="0"/>
              <a:t>or more, and are often repeated.  </a:t>
            </a:r>
          </a:p>
          <a:p>
            <a:pPr algn="ctr"/>
            <a:endParaRPr lang="en-US" sz="12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 smtClean="0"/>
              <a:t>Recovering valuables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 smtClean="0"/>
              <a:t>Trash </a:t>
            </a:r>
            <a:r>
              <a:rPr lang="en-US" sz="2800" b="1" dirty="0"/>
              <a:t>removal from premises (Hazmat, biohazard, pharmacological, etc</a:t>
            </a:r>
            <a:r>
              <a:rPr lang="en-US" sz="2800" b="1" dirty="0" smtClean="0"/>
              <a:t>.)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 smtClean="0"/>
              <a:t>Cleaning </a:t>
            </a:r>
            <a:r>
              <a:rPr lang="en-US" sz="2800" b="1" dirty="0"/>
              <a:t>of home and/or contents (most companies leave property “broom swept</a:t>
            </a:r>
            <a:r>
              <a:rPr lang="en-US" sz="2800" b="1" dirty="0" smtClean="0"/>
              <a:t>”)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 smtClean="0"/>
              <a:t>Coordination </a:t>
            </a:r>
            <a:r>
              <a:rPr lang="en-US" sz="2800" b="1" dirty="0"/>
              <a:t>of maintenance (plumbing, extermination, electrical, painting, construction, etc</a:t>
            </a:r>
            <a:r>
              <a:rPr lang="en-US" sz="2800" b="1" dirty="0" smtClean="0"/>
              <a:t>.)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Consultation with family, social services, mental health workers, </a:t>
            </a:r>
            <a:r>
              <a:rPr lang="en-US" sz="2800" b="1" dirty="0" smtClean="0"/>
              <a:t>municipality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90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 not reproduce without permission from www.mutual-support.com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58" y="68378"/>
            <a:ext cx="121920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Associated expenses of a fire in an apartment building</a:t>
            </a:r>
          </a:p>
          <a:p>
            <a:pPr algn="ctr"/>
            <a:r>
              <a:rPr lang="en-US" sz="3200" b="1" dirty="0" smtClean="0"/>
              <a:t>A recent apartment fire in MA cost an estimated </a:t>
            </a:r>
            <a:r>
              <a:rPr lang="en-US" sz="3600" b="1" dirty="0" smtClean="0">
                <a:solidFill>
                  <a:srgbClr val="FF0000"/>
                </a:solidFill>
              </a:rPr>
              <a:t>$700,000 </a:t>
            </a:r>
            <a:r>
              <a:rPr lang="en-US" sz="3600" b="1" dirty="0" smtClean="0"/>
              <a:t>(In this case, nobody died) </a:t>
            </a:r>
          </a:p>
          <a:p>
            <a:pPr algn="ctr"/>
            <a:endParaRPr lang="en-US" sz="11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Damage to apartment building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Water, smoke, structural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Displaced tenants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Loss of income for property owner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Disruption to the lives of neighbors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Destruction of neighbors’ personal property</a:t>
            </a:r>
          </a:p>
        </p:txBody>
      </p:sp>
    </p:spTree>
    <p:extLst>
      <p:ext uri="{BB962C8B-B14F-4D97-AF65-F5344CB8AC3E}">
        <p14:creationId xmlns:p14="http://schemas.microsoft.com/office/powerpoint/2010/main" val="18966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5387" y="6492875"/>
            <a:ext cx="7543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Do not reproduce without permission from www.mutual-support.com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15" y="202254"/>
            <a:ext cx="1161775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Associated expenses of a Buried in Treasures Workshop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A copy of </a:t>
            </a:r>
            <a:r>
              <a:rPr lang="en-US" sz="4000" b="1" i="1" dirty="0" smtClean="0"/>
              <a:t>Buried in Treasures </a:t>
            </a:r>
            <a:r>
              <a:rPr lang="en-US" sz="4000" b="1" dirty="0" smtClean="0"/>
              <a:t>costs </a:t>
            </a:r>
            <a:r>
              <a:rPr lang="en-US" sz="4000" b="1" dirty="0" smtClean="0">
                <a:solidFill>
                  <a:srgbClr val="FFFF00"/>
                </a:solidFill>
              </a:rPr>
              <a:t>$16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The facilitator’s guide is free to download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Agencies, municipalities, and religious institutions often offer a private room for free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Facilitators may charge a fee, some volunteer.  Others may facilitate as a part of their job.</a:t>
            </a:r>
          </a:p>
        </p:txBody>
      </p:sp>
    </p:spTree>
    <p:extLst>
      <p:ext uri="{BB962C8B-B14F-4D97-AF65-F5344CB8AC3E}">
        <p14:creationId xmlns:p14="http://schemas.microsoft.com/office/powerpoint/2010/main" val="16009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 not reproduce without permission from www.mutual-support.com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7201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Benefits of Buried in Treasures Workshop to individuals have included</a:t>
            </a:r>
          </a:p>
          <a:p>
            <a:pPr algn="ctr"/>
            <a:r>
              <a:rPr lang="en-US" sz="1400" b="1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Greater success in maintaining </a:t>
            </a:r>
            <a:r>
              <a:rPr lang="en-US" sz="4000" b="1" dirty="0"/>
              <a:t>tenancy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A sense of pride and belonging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Stronger, more stable personal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Financial stability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A brighter outlook on life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Reduced medical expenses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Less intrusion by housing-related personnel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313" y="387928"/>
            <a:ext cx="10972800" cy="974725"/>
          </a:xfrm>
        </p:spPr>
        <p:txBody>
          <a:bodyPr/>
          <a:lstStyle/>
          <a:p>
            <a:r>
              <a:rPr lang="en-US" dirty="0" smtClean="0"/>
              <a:t>CUCS Buried in Treasures Pilot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22" y="2238233"/>
            <a:ext cx="12014578" cy="2115403"/>
          </a:xfrm>
        </p:spPr>
        <p:txBody>
          <a:bodyPr numCol="2"/>
          <a:lstStyle/>
          <a:p>
            <a:pPr algn="l">
              <a:lnSpc>
                <a:spcPct val="50000"/>
              </a:lnSpc>
              <a:spcAft>
                <a:spcPts val="0"/>
              </a:spcAft>
            </a:pPr>
            <a:endParaRPr lang="en-US" sz="2400" b="1" dirty="0" smtClean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342900" indent="-342900" algn="l">
              <a:lnSpc>
                <a:spcPct val="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Christine </a:t>
            </a:r>
            <a:r>
              <a:rPr lang="en-US" sz="2400" b="1" dirty="0">
                <a:solidFill>
                  <a:schemeClr val="tx2"/>
                </a:solidFill>
                <a:cs typeface="Calibri" panose="020F0502020204030204" pitchFamily="34" charset="0"/>
              </a:rPr>
              <a:t>Boehler, LCSW                           </a:t>
            </a:r>
          </a:p>
          <a:p>
            <a:pPr algn="l">
              <a:lnSpc>
                <a:spcPct val="5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  <a:cs typeface="Calibri" panose="020F0502020204030204" pitchFamily="34" charset="0"/>
              </a:rPr>
              <a:t>Asst. Program Dir., The Prince George   </a:t>
            </a:r>
          </a:p>
          <a:p>
            <a:pPr algn="l">
              <a:lnSpc>
                <a:spcPct val="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        </a:t>
            </a:r>
            <a:r>
              <a:rPr lang="en-US" sz="2400" b="1" dirty="0">
                <a:solidFill>
                  <a:schemeClr val="tx2"/>
                </a:solidFill>
                <a:cs typeface="Calibri" panose="020F0502020204030204" pitchFamily="34" charset="0"/>
              </a:rPr>
              <a:t> </a:t>
            </a:r>
            <a:endParaRPr lang="en-US" sz="2400" b="1" dirty="0" smtClean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algn="l">
              <a:lnSpc>
                <a:spcPct val="50000"/>
              </a:lnSpc>
              <a:spcAft>
                <a:spcPts val="0"/>
              </a:spcAft>
            </a:pPr>
            <a:r>
              <a:rPr lang="en-US" sz="10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	</a:t>
            </a:r>
          </a:p>
          <a:p>
            <a:pPr marL="342900" indent="-342900" algn="l">
              <a:lnSpc>
                <a:spcPct val="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Ada </a:t>
            </a:r>
            <a:r>
              <a:rPr lang="en-US" sz="2400" b="1" dirty="0">
                <a:solidFill>
                  <a:schemeClr val="tx2"/>
                </a:solidFill>
                <a:cs typeface="Calibri" panose="020F0502020204030204" pitchFamily="34" charset="0"/>
              </a:rPr>
              <a:t>Welch, MPA</a:t>
            </a:r>
          </a:p>
          <a:p>
            <a:pPr algn="l">
              <a:lnSpc>
                <a:spcPct val="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cs typeface="Calibri" panose="020F0502020204030204" pitchFamily="34" charset="0"/>
              </a:rPr>
              <a:t>Research &amp;</a:t>
            </a:r>
            <a:r>
              <a:rPr lang="en-US" sz="2400" dirty="0" smtClean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Calibri" panose="020F0502020204030204" pitchFamily="34" charset="0"/>
              </a:rPr>
              <a:t>Evaluation Manager, CUCS</a:t>
            </a:r>
          </a:p>
          <a:p>
            <a:pPr algn="l"/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	</a:t>
            </a:r>
          </a:p>
          <a:p>
            <a:pPr algn="l">
              <a:lnSpc>
                <a:spcPct val="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	</a:t>
            </a:r>
          </a:p>
          <a:p>
            <a:pPr marL="342900" indent="-342900" algn="l">
              <a:lnSpc>
                <a:spcPct val="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Joseph </a:t>
            </a:r>
            <a:r>
              <a:rPr lang="en-US" sz="2400" b="1" dirty="0">
                <a:solidFill>
                  <a:schemeClr val="tx2"/>
                </a:solidFill>
                <a:cs typeface="Calibri" panose="020F0502020204030204" pitchFamily="34" charset="0"/>
              </a:rPr>
              <a:t>Drucker, LMSW</a:t>
            </a:r>
          </a:p>
          <a:p>
            <a:pPr algn="l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  <a:cs typeface="Calibri" panose="020F0502020204030204" pitchFamily="34" charset="0"/>
              </a:rPr>
              <a:t>Social </a:t>
            </a:r>
            <a:r>
              <a:rPr lang="en-US" sz="2400" dirty="0">
                <a:solidFill>
                  <a:schemeClr val="tx2"/>
                </a:solidFill>
                <a:cs typeface="Calibri" panose="020F0502020204030204" pitchFamily="34" charset="0"/>
              </a:rPr>
              <a:t>Worker, </a:t>
            </a:r>
            <a:r>
              <a:rPr lang="en-US" sz="2400" dirty="0" smtClean="0">
                <a:solidFill>
                  <a:schemeClr val="tx2"/>
                </a:solidFill>
                <a:cs typeface="Calibri" panose="020F0502020204030204" pitchFamily="34" charset="0"/>
              </a:rPr>
              <a:t>The Times Square</a:t>
            </a:r>
            <a:endParaRPr lang="en-US" sz="2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en-US" sz="1000" b="1" dirty="0" smtClean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342900" indent="-342900" algn="l"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Walter </a:t>
            </a:r>
            <a:r>
              <a:rPr lang="en-US" sz="2400" b="1" dirty="0">
                <a:solidFill>
                  <a:schemeClr val="tx2"/>
                </a:solidFill>
                <a:cs typeface="Calibri" panose="020F0502020204030204" pitchFamily="34" charset="0"/>
              </a:rPr>
              <a:t>Berry</a:t>
            </a:r>
          </a:p>
          <a:p>
            <a:pPr algn="l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  <a:cs typeface="Calibri" panose="020F0502020204030204" pitchFamily="34" charset="0"/>
              </a:rPr>
              <a:t>BIT </a:t>
            </a:r>
            <a:r>
              <a:rPr lang="en-US" sz="2400" dirty="0">
                <a:solidFill>
                  <a:schemeClr val="tx2"/>
                </a:solidFill>
                <a:cs typeface="Calibri" panose="020F0502020204030204" pitchFamily="34" charset="0"/>
              </a:rPr>
              <a:t>Class </a:t>
            </a:r>
            <a:r>
              <a:rPr lang="en-US" sz="2400" dirty="0" smtClean="0">
                <a:solidFill>
                  <a:schemeClr val="tx2"/>
                </a:solidFill>
                <a:cs typeface="Calibri" panose="020F0502020204030204" pitchFamily="34" charset="0"/>
              </a:rPr>
              <a:t>Graduate, The </a:t>
            </a:r>
            <a:r>
              <a:rPr lang="en-US" sz="2400" dirty="0">
                <a:solidFill>
                  <a:schemeClr val="tx2"/>
                </a:solidFill>
                <a:cs typeface="Calibri" panose="020F0502020204030204" pitchFamily="34" charset="0"/>
              </a:rPr>
              <a:t>Times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8794" y="999251"/>
            <a:ext cx="741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  <a:cs typeface="Calibri" panose="020F0502020204030204" pitchFamily="34" charset="0"/>
              </a:rPr>
              <a:t>Stacy Matuza, LCSW                                </a:t>
            </a:r>
          </a:p>
          <a:p>
            <a:r>
              <a:rPr lang="en-US" sz="2400" dirty="0">
                <a:solidFill>
                  <a:schemeClr val="tx2"/>
                </a:solidFill>
                <a:cs typeface="Calibri" panose="020F0502020204030204" pitchFamily="34" charset="0"/>
              </a:rPr>
              <a:t>Deputy Chief Program Officer, </a:t>
            </a:r>
            <a:r>
              <a:rPr lang="en-US" sz="2400" dirty="0" smtClean="0">
                <a:solidFill>
                  <a:schemeClr val="tx2"/>
                </a:solidFill>
                <a:cs typeface="Calibri" panose="020F0502020204030204" pitchFamily="34" charset="0"/>
              </a:rPr>
              <a:t>CUCS</a:t>
            </a:r>
            <a:endParaRPr lang="en-US" sz="24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Times Square and Prince George BIT Pilot 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78006"/>
            <a:ext cx="12078269" cy="463568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February 2016: </a:t>
            </a:r>
            <a:r>
              <a:rPr lang="en-US" sz="3200" dirty="0"/>
              <a:t>Monthly workgroup meetings begin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May: </a:t>
            </a:r>
            <a:r>
              <a:rPr lang="en-US" sz="3200" dirty="0"/>
              <a:t>3-day facilitator training w/ </a:t>
            </a:r>
            <a:r>
              <a:rPr lang="en-US" sz="3200" dirty="0" smtClean="0"/>
              <a:t>Mutual Support </a:t>
            </a:r>
            <a:r>
              <a:rPr lang="en-US" sz="3200" dirty="0"/>
              <a:t>&amp;</a:t>
            </a:r>
            <a:r>
              <a:rPr lang="en-US" sz="3200" dirty="0" smtClean="0"/>
              <a:t> Dr. Frost</a:t>
            </a:r>
            <a:endParaRPr lang="en-US" sz="32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Mid-July: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Begin </a:t>
            </a:r>
            <a:r>
              <a:rPr lang="en-US" sz="3200" dirty="0" smtClean="0"/>
              <a:t>marketing for </a:t>
            </a:r>
            <a:r>
              <a:rPr lang="en-US" sz="3200" dirty="0"/>
              <a:t>info sessions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July 20:  </a:t>
            </a:r>
            <a:r>
              <a:rPr lang="en-US" sz="3200" dirty="0"/>
              <a:t>Lee Shuer info sessions at both sites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August 5 – 29th: </a:t>
            </a:r>
            <a:r>
              <a:rPr lang="en-US" sz="3200" dirty="0"/>
              <a:t>Study consenting, </a:t>
            </a:r>
            <a:r>
              <a:rPr lang="en-US" sz="3200" dirty="0" smtClean="0"/>
              <a:t>Pre-BIT </a:t>
            </a:r>
            <a:r>
              <a:rPr lang="en-US" sz="3200" dirty="0"/>
              <a:t>assessments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</a:rPr>
              <a:t>August </a:t>
            </a:r>
            <a:r>
              <a:rPr lang="en-US" sz="3200" b="1" dirty="0">
                <a:solidFill>
                  <a:srgbClr val="C00000"/>
                </a:solidFill>
              </a:rPr>
              <a:t>30 – December </a:t>
            </a:r>
            <a:r>
              <a:rPr lang="en-US" sz="3200" b="1" dirty="0" smtClean="0">
                <a:solidFill>
                  <a:srgbClr val="C00000"/>
                </a:solidFill>
              </a:rPr>
              <a:t>20, 2016 : </a:t>
            </a:r>
            <a:r>
              <a:rPr lang="en-US" sz="3200" b="1" dirty="0">
                <a:solidFill>
                  <a:srgbClr val="C00000"/>
                </a:solidFill>
              </a:rPr>
              <a:t>BIT weekly classes!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End of Dec. 2016:  </a:t>
            </a:r>
            <a:r>
              <a:rPr lang="en-US" sz="3200" dirty="0" smtClean="0"/>
              <a:t>Post-BIT </a:t>
            </a:r>
            <a:r>
              <a:rPr lang="en-US" sz="3200" dirty="0"/>
              <a:t>assessments (Round 1)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Marketing for the BIT Groups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60" y="755177"/>
            <a:ext cx="11176000" cy="4495800"/>
          </a:xfrm>
        </p:spPr>
        <p:txBody>
          <a:bodyPr/>
          <a:lstStyle/>
          <a:p>
            <a:r>
              <a:rPr lang="en-US" sz="3600" dirty="0" smtClean="0"/>
              <a:t>Major focus on Recruitment/Outreach: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 smtClean="0"/>
              <a:t>1-on-1 conversations with tenants months in advance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 smtClean="0"/>
              <a:t>Fliers posted in building for info session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Info session by Lee Shuer at both sites – very popular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The </a:t>
            </a:r>
            <a:r>
              <a:rPr lang="en-US" sz="3600" dirty="0"/>
              <a:t>tenants we had “in mind” were not those who selected into the </a:t>
            </a:r>
            <a:r>
              <a:rPr lang="en-US" sz="3600" dirty="0" smtClean="0"/>
              <a:t>groups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600" dirty="0" smtClean="0"/>
              <a:t>Some </a:t>
            </a:r>
            <a:r>
              <a:rPr lang="en-US" sz="3600" dirty="0"/>
              <a:t>interested tenants </a:t>
            </a:r>
            <a:r>
              <a:rPr lang="en-US" sz="3600" dirty="0" smtClean="0"/>
              <a:t>were provided with </a:t>
            </a:r>
            <a:r>
              <a:rPr lang="en-US" sz="3600" dirty="0"/>
              <a:t>more appropriate referrals</a:t>
            </a:r>
          </a:p>
          <a:p>
            <a:pPr marL="406400" lvl="1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6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846" y="0"/>
            <a:ext cx="1156305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Today you’ll be hearing from:</a:t>
            </a:r>
          </a:p>
          <a:p>
            <a:endParaRPr lang="en-US" sz="14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Stacy </a:t>
            </a:r>
            <a:r>
              <a:rPr lang="en-US" sz="3200" b="1" dirty="0" err="1">
                <a:solidFill>
                  <a:schemeClr val="bg1"/>
                </a:solidFill>
                <a:cs typeface="Calibri" panose="020F0502020204030204" pitchFamily="34" charset="0"/>
              </a:rPr>
              <a:t>Matuza</a:t>
            </a:r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LCSW                                </a:t>
            </a:r>
          </a:p>
          <a:p>
            <a:r>
              <a:rPr lang="en-US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Deputy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Chief Program Officer, </a:t>
            </a:r>
            <a:r>
              <a:rPr lang="en-US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CUCS</a:t>
            </a:r>
          </a:p>
          <a:p>
            <a:endParaRPr lang="en-US" sz="9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Lee Shuer &amp; Bec Belofsky Shuer</a:t>
            </a:r>
          </a:p>
          <a:p>
            <a:r>
              <a:rPr lang="en-US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Co-founders, Mutual Support Consulting</a:t>
            </a:r>
          </a:p>
          <a:p>
            <a:endParaRPr lang="en-US" sz="9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Christine </a:t>
            </a:r>
            <a:r>
              <a:rPr lang="en-US" sz="3200" b="1" dirty="0" err="1">
                <a:solidFill>
                  <a:schemeClr val="bg1"/>
                </a:solidFill>
                <a:cs typeface="Calibri" panose="020F0502020204030204" pitchFamily="34" charset="0"/>
              </a:rPr>
              <a:t>Boehler</a:t>
            </a:r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LCSW                           </a:t>
            </a:r>
          </a:p>
          <a:p>
            <a:r>
              <a:rPr lang="en-US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Assistant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Program Director, </a:t>
            </a:r>
            <a:r>
              <a:rPr lang="en-US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CUCS           </a:t>
            </a:r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 </a:t>
            </a:r>
          </a:p>
          <a:p>
            <a:endParaRPr lang="en-US" sz="9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Joseph </a:t>
            </a:r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Drucker, LMSW</a:t>
            </a:r>
          </a:p>
          <a:p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Social Worker, </a:t>
            </a:r>
            <a:r>
              <a:rPr lang="en-US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CUCS</a:t>
            </a:r>
          </a:p>
          <a:p>
            <a:endParaRPr lang="en-US" sz="8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Ada Welch, MPA</a:t>
            </a:r>
          </a:p>
          <a:p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Research and Evaluation Manager, </a:t>
            </a:r>
            <a:r>
              <a:rPr lang="en-US" sz="2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CUCS</a:t>
            </a:r>
          </a:p>
          <a:p>
            <a:endParaRPr lang="en-US" sz="9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Walter Berry</a:t>
            </a:r>
          </a:p>
          <a:p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Resident and BIT Class Graduate, The Times Square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07" y="677133"/>
            <a:ext cx="4862944" cy="5137617"/>
          </a:xfrm>
        </p:spPr>
      </p:pic>
      <p:sp>
        <p:nvSpPr>
          <p:cNvPr id="8" name="TextBox 7"/>
          <p:cNvSpPr txBox="1"/>
          <p:nvPr/>
        </p:nvSpPr>
        <p:spPr>
          <a:xfrm>
            <a:off x="272954" y="1376474"/>
            <a:ext cx="3384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Info Session Flyer Example – Posted on each floor of building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6400" y="115888"/>
            <a:ext cx="11176000" cy="685800"/>
          </a:xfrm>
        </p:spPr>
        <p:txBody>
          <a:bodyPr/>
          <a:lstStyle/>
          <a:p>
            <a:r>
              <a:rPr lang="en-US" sz="3600" dirty="0" smtClean="0"/>
              <a:t>Marketing for the BIT Groups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1472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Successes!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66" y="673290"/>
            <a:ext cx="11176000" cy="4495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Response to marketing / recruitment at both sites was positive!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Both sites ended up with good-sized groups: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Times Square – 8 participants completed the class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Prince George – 6 participants completed the class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Participants reported that they liked the group – wanted to keep coming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Positive outcomes on assessments pre-post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725605"/>
            <a:ext cx="11395881" cy="449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BIT materials are written for a less urban setting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Larger homes, automobiles, etc.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Complex client histories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</a:t>
            </a:r>
            <a:r>
              <a:rPr lang="en-US" sz="2800" dirty="0" smtClean="0"/>
              <a:t>mpact relationship with belongings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Impact response to Buried in Treasures</a:t>
            </a:r>
          </a:p>
          <a:p>
            <a:pPr marL="233363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600" dirty="0">
                <a:solidFill>
                  <a:srgbClr val="9D1B29"/>
                </a:solidFill>
                <a:cs typeface="+mn-cs"/>
              </a:rPr>
              <a:t>Reading and homework challenges</a:t>
            </a:r>
          </a:p>
          <a:p>
            <a:pPr marL="468313" lvl="1" indent="-58738" defTabSz="63023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736600" algn="l"/>
              </a:tabLst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Emotional and complex content</a:t>
            </a:r>
          </a:p>
          <a:p>
            <a:pPr marL="409575" lvl="1" indent="0" defTabSz="630238">
              <a:lnSpc>
                <a:spcPct val="100000"/>
              </a:lnSpc>
              <a:spcAft>
                <a:spcPts val="0"/>
              </a:spcAft>
              <a:buNone/>
              <a:tabLst>
                <a:tab pos="736600" algn="l"/>
              </a:tabLst>
            </a:pPr>
            <a:endParaRPr lang="en-US" sz="800" dirty="0" smtClean="0">
              <a:solidFill>
                <a:schemeClr val="bg2">
                  <a:lumMod val="50000"/>
                </a:schemeClr>
              </a:solidFill>
              <a:cs typeface="+mn-cs"/>
            </a:endParaRPr>
          </a:p>
          <a:p>
            <a:pPr marL="233363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600" dirty="0">
                <a:solidFill>
                  <a:srgbClr val="9D1B29"/>
                </a:solidFill>
                <a:cs typeface="+mn-cs"/>
              </a:rPr>
              <a:t>Group </a:t>
            </a:r>
            <a:r>
              <a:rPr lang="en-US" sz="3600" dirty="0" smtClean="0">
                <a:solidFill>
                  <a:srgbClr val="9D1B29"/>
                </a:solidFill>
                <a:cs typeface="+mn-cs"/>
              </a:rPr>
              <a:t>dynamics &amp; SH setting challenges</a:t>
            </a:r>
            <a:endParaRPr lang="en-US" sz="3600" dirty="0">
              <a:solidFill>
                <a:srgbClr val="9D1B29"/>
              </a:solidFill>
              <a:cs typeface="+mn-cs"/>
            </a:endParaRPr>
          </a:p>
          <a:p>
            <a:pPr marL="4064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6400" y="115888"/>
            <a:ext cx="11176000" cy="685800"/>
          </a:xfrm>
        </p:spPr>
        <p:txBody>
          <a:bodyPr/>
          <a:lstStyle/>
          <a:p>
            <a:r>
              <a:rPr lang="en-US" sz="3600" dirty="0" smtClean="0"/>
              <a:t>Challenges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2542"/>
            <a:ext cx="71628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3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2" y="152327"/>
            <a:ext cx="8382000" cy="685800"/>
          </a:xfrm>
        </p:spPr>
        <p:txBody>
          <a:bodyPr/>
          <a:lstStyle/>
          <a:p>
            <a:r>
              <a:rPr lang="en-US" sz="3600" dirty="0" smtClean="0"/>
              <a:t>Changes CUCS Made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52" y="782471"/>
            <a:ext cx="11176000" cy="4495800"/>
          </a:xfrm>
        </p:spPr>
        <p:txBody>
          <a:bodyPr/>
          <a:lstStyle/>
          <a:p>
            <a:r>
              <a:rPr lang="en-US" sz="3600" dirty="0" smtClean="0"/>
              <a:t>Shorter groups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60-90 minutes instead of 120</a:t>
            </a:r>
            <a:endParaRPr lang="en-US" sz="2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Eliminated some indicated breaks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At tenants’ request in one case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Facilitators did not want to lose momentum</a:t>
            </a:r>
            <a:endParaRPr lang="en-US" sz="2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Additional facilitator assistance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Spent time going over homework material in class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Offered staff assistance  in lieu of an outside “clutter buddy”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Ideas for Future Implementation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04" y="714233"/>
            <a:ext cx="11176000" cy="4495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Facilitation considerations: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One clinical staff and one MSW intern co-facilitator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Co-facilitator to check in w/ each member individually mid-week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Keep classes short, but extend over longer time period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At 15 weeks, participants were in a more contemplative place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Additional support to integrate material </a:t>
            </a:r>
            <a:endParaRPr lang="en-US" sz="2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Audio version of BIT book could be helpful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64358"/>
            <a:ext cx="11176000" cy="4495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Formal, IRB-approved study (ongoing)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Participants did not have to agree to study to be in BIT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The </a:t>
            </a:r>
            <a:r>
              <a:rPr lang="en-US" sz="3600" dirty="0"/>
              <a:t>BIT groups were (for the most part) open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No formal diagnostic criteria </a:t>
            </a:r>
            <a:r>
              <a:rPr lang="en-US" sz="2800" dirty="0" smtClean="0"/>
              <a:t>required</a:t>
            </a:r>
            <a:endParaRPr lang="en-US" sz="2800" dirty="0"/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</a:pPr>
            <a:r>
              <a:rPr lang="en-US" sz="3600" dirty="0" smtClean="0"/>
              <a:t>Four pre-post assessments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Assessments will be collected again at 6 and 12 months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Participants receive $10 for each round </a:t>
            </a:r>
            <a:r>
              <a:rPr lang="en-US" sz="2800" dirty="0" smtClean="0"/>
              <a:t>completed</a:t>
            </a:r>
          </a:p>
          <a:p>
            <a:pPr marL="4064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Results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904102"/>
              </p:ext>
            </p:extLst>
          </p:nvPr>
        </p:nvGraphicFramePr>
        <p:xfrm>
          <a:off x="368490" y="837062"/>
          <a:ext cx="11696133" cy="49977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8711"/>
                <a:gridCol w="3898711"/>
                <a:gridCol w="3898711"/>
              </a:tblGrid>
              <a:tr h="467978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Times Square</a:t>
                      </a:r>
                      <a:endParaRPr lang="en-US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Prince George</a:t>
                      </a:r>
                      <a:endParaRPr lang="en-US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86942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Facilitators</a:t>
                      </a:r>
                      <a:endParaRPr lang="en-US" sz="2800" b="1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Jody Shatkin (CS) &amp; Joseph</a:t>
                      </a:r>
                      <a:r>
                        <a:rPr lang="en-US" sz="2800" baseline="0" dirty="0" smtClean="0"/>
                        <a:t> Drucker (SW)</a:t>
                      </a:r>
                      <a:endParaRPr lang="en-US" sz="28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Christine Boehler (APD) &amp;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Alex Long (CS)</a:t>
                      </a:r>
                      <a:endParaRPr lang="en-US" sz="28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4679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Duration</a:t>
                      </a:r>
                      <a:endParaRPr lang="en-US" sz="2800" b="1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Aug.</a:t>
                      </a:r>
                      <a:r>
                        <a:rPr lang="en-US" sz="2800" baseline="0" dirty="0" smtClean="0"/>
                        <a:t> 30 – Dec. 20 2016</a:t>
                      </a:r>
                      <a:endParaRPr lang="en-US" sz="28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Aug 31 – Dec. 14 2016</a:t>
                      </a:r>
                      <a:endParaRPr lang="en-US" sz="28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</a:tr>
              <a:tr h="4679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Week</a:t>
                      </a:r>
                      <a:r>
                        <a:rPr lang="en-US" sz="2800" baseline="0" dirty="0" smtClean="0"/>
                        <a:t> 1 Attendance</a:t>
                      </a:r>
                      <a:endParaRPr lang="en-US" sz="2800" b="1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 tenants</a:t>
                      </a:r>
                      <a:endParaRPr lang="en-US" sz="28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 tenants</a:t>
                      </a:r>
                      <a:endParaRPr lang="en-US" sz="28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6085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Tenants to Complete</a:t>
                      </a:r>
                      <a:endParaRPr lang="en-US" sz="2800" b="1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 (27% attrition)</a:t>
                      </a:r>
                      <a:endParaRPr lang="en-US" sz="28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(25% attrition)</a:t>
                      </a:r>
                      <a:endParaRPr lang="en-US" sz="28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</a:tr>
              <a:tr h="4679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Tenants in Study</a:t>
                      </a:r>
                      <a:endParaRPr lang="en-US" sz="2800" b="1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10696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attendance (for those completing group)</a:t>
                      </a:r>
                      <a:endParaRPr lang="en-US" sz="2800" b="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74% (11 classes)</a:t>
                      </a:r>
                    </a:p>
                    <a:p>
                      <a:r>
                        <a:rPr lang="en-US" sz="2800" dirty="0" smtClean="0"/>
                        <a:t>Low: 50%</a:t>
                      </a:r>
                    </a:p>
                    <a:p>
                      <a:r>
                        <a:rPr lang="en-US" sz="2800" dirty="0" smtClean="0"/>
                        <a:t>High: 100%</a:t>
                      </a:r>
                      <a:endParaRPr lang="en-US" sz="28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68% (10 classes)</a:t>
                      </a:r>
                    </a:p>
                    <a:p>
                      <a:r>
                        <a:rPr lang="en-US" sz="2800" dirty="0" smtClean="0"/>
                        <a:t>Low: 40%</a:t>
                      </a:r>
                    </a:p>
                    <a:p>
                      <a:r>
                        <a:rPr lang="en-US" sz="2800" dirty="0" smtClean="0"/>
                        <a:t>High: 87%</a:t>
                      </a:r>
                      <a:endParaRPr lang="en-US" sz="28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Results – Study participants only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207480"/>
              </p:ext>
            </p:extLst>
          </p:nvPr>
        </p:nvGraphicFramePr>
        <p:xfrm>
          <a:off x="327547" y="832513"/>
          <a:ext cx="11436823" cy="4715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0489"/>
                <a:gridCol w="3302758"/>
                <a:gridCol w="3193576"/>
              </a:tblGrid>
              <a:tr h="114933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Variable</a:t>
                      </a:r>
                      <a:endParaRPr lang="en-US" sz="3600" dirty="0"/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Overall</a:t>
                      </a:r>
                    </a:p>
                    <a:p>
                      <a:r>
                        <a:rPr lang="en-US" sz="3600" dirty="0" smtClean="0"/>
                        <a:t>(n=11)</a:t>
                      </a:r>
                      <a:endParaRPr lang="en-US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Times Square</a:t>
                      </a:r>
                    </a:p>
                    <a:p>
                      <a:r>
                        <a:rPr lang="en-US" sz="3600" dirty="0" smtClean="0"/>
                        <a:t>(n=7)</a:t>
                      </a:r>
                      <a:endParaRPr lang="en-US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1887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Age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61.8 (10.8)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59.3 (12.2)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61887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Age Range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38 - 77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38 - 73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</a:tr>
              <a:tr h="61887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% Male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72.7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71.4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69876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% Caucasian/Non-</a:t>
                      </a:r>
                      <a:r>
                        <a:rPr lang="en-US" sz="3600" dirty="0" err="1" smtClean="0"/>
                        <a:t>Hisp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72.7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71.4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</a:tr>
              <a:tr h="90805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% with BA or more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45.5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42.9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Results- Study participants only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494598"/>
              </p:ext>
            </p:extLst>
          </p:nvPr>
        </p:nvGraphicFramePr>
        <p:xfrm>
          <a:off x="313898" y="834789"/>
          <a:ext cx="11559654" cy="4995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5641"/>
                <a:gridCol w="7394013"/>
              </a:tblGrid>
              <a:tr h="7892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Variable</a:t>
                      </a:r>
                      <a:endParaRPr lang="en-US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Overall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(n=11)</a:t>
                      </a:r>
                      <a:endParaRPr lang="en-US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65619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Mental Health </a:t>
                      </a:r>
                      <a:r>
                        <a:rPr lang="en-US" sz="3600" baseline="0" dirty="0" smtClean="0"/>
                        <a:t>Dx</a:t>
                      </a:r>
                      <a:endParaRPr lang="en-US" sz="3600" baseline="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45%</a:t>
                      </a:r>
                      <a:r>
                        <a:rPr lang="en-US" sz="3600" baseline="0" dirty="0" smtClean="0"/>
                        <a:t> Schizophrenia or Schizoaffective Disorder</a:t>
                      </a:r>
                    </a:p>
                    <a:p>
                      <a:r>
                        <a:rPr lang="en-US" sz="3600" baseline="0" dirty="0" smtClean="0"/>
                        <a:t>63% Other mental health </a:t>
                      </a:r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61017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Physical Health </a:t>
                      </a:r>
                      <a:r>
                        <a:rPr lang="en-US" sz="3600" baseline="0" dirty="0" smtClean="0"/>
                        <a:t>Dx</a:t>
                      </a:r>
                      <a:endParaRPr lang="en-US" sz="3600" baseline="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82% One or</a:t>
                      </a:r>
                      <a:r>
                        <a:rPr lang="en-US" sz="3600" baseline="0" dirty="0" smtClean="0"/>
                        <a:t> more dx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</a:tr>
              <a:tr h="61017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Homelessness </a:t>
                      </a:r>
                      <a:r>
                        <a:rPr lang="en-US" sz="3600" dirty="0" err="1" smtClean="0"/>
                        <a:t>Hx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~90%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11331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Years</a:t>
                      </a:r>
                      <a:r>
                        <a:rPr lang="en-US" sz="3600" baseline="0" dirty="0" smtClean="0"/>
                        <a:t> Housed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Mean: 14.2 (SD=7.9)</a:t>
                      </a:r>
                      <a:r>
                        <a:rPr lang="en-US" sz="3600" baseline="0" dirty="0" smtClean="0"/>
                        <a:t> </a:t>
                      </a:r>
                    </a:p>
                    <a:p>
                      <a:r>
                        <a:rPr lang="en-US" sz="3600" dirty="0" smtClean="0"/>
                        <a:t>Min: &lt;1,</a:t>
                      </a:r>
                      <a:r>
                        <a:rPr lang="en-US" sz="3600" baseline="0" dirty="0" smtClean="0"/>
                        <a:t> Max: 24</a:t>
                      </a:r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6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828" y="0"/>
            <a:ext cx="12123173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Today’s program will include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An overview of Hoarding Disorder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An overview of the Buried in Treasures (BIT) Workshop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Costs/benefits of BIT Workshops vs clean-outs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An update from the Center for Urban Community Services (CUCS) regarding the implementation, outcomes, and next steps for their BIT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A testimonial from a BIT Workshop Graduate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Time for you to ask questions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5439" y="3343701"/>
            <a:ext cx="10160758" cy="22980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439" y="847796"/>
            <a:ext cx="10160758" cy="24762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156829"/>
            <a:ext cx="11846257" cy="771217"/>
          </a:xfrm>
        </p:spPr>
        <p:txBody>
          <a:bodyPr/>
          <a:lstStyle/>
          <a:p>
            <a:r>
              <a:rPr lang="en-US" sz="3600" dirty="0" smtClean="0"/>
              <a:t>Hoarding Rating Scale and Savings Cognition Inventory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" y="1037230"/>
            <a:ext cx="9410700" cy="1820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385" y="2797317"/>
            <a:ext cx="88164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Excerpt from Hoarding Rating Scale. </a:t>
            </a:r>
            <a:r>
              <a:rPr lang="en-US" dirty="0"/>
              <a:t>Tolin, D.F., Frost, R.O., &amp; Steketee, G. (2010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" y="3485687"/>
            <a:ext cx="9949218" cy="985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2572" y="4688927"/>
            <a:ext cx="85912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Excerpt from the Savings Cognitions Inventory. Frost, R.O., &amp; Steketee, G.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1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4964" r="2860" b="5180"/>
          <a:stretch/>
        </p:blipFill>
        <p:spPr>
          <a:xfrm>
            <a:off x="1228300" y="223967"/>
            <a:ext cx="7601804" cy="5925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0104" y="2492527"/>
            <a:ext cx="315263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Excerpt from the Clutter Image Rating Scale. Frost</a:t>
            </a:r>
            <a:r>
              <a:rPr lang="nn-NO" dirty="0"/>
              <a:t>, Steketee, Tolin &amp; </a:t>
            </a:r>
            <a:r>
              <a:rPr lang="nn-NO" dirty="0" smtClean="0"/>
              <a:t>Renaud (2006)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5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21726"/>
          <a:stretch/>
        </p:blipFill>
        <p:spPr>
          <a:xfrm>
            <a:off x="637900" y="887104"/>
            <a:ext cx="8751760" cy="4640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306" y="109182"/>
            <a:ext cx="1149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E260C"/>
                </a:solidFill>
                <a:latin typeface="+mj-lt"/>
                <a:ea typeface="+mj-ea"/>
                <a:cs typeface="+mj-cs"/>
              </a:rPr>
              <a:t>Activities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3E260C"/>
                </a:solidFill>
                <a:latin typeface="+mj-lt"/>
                <a:ea typeface="+mj-ea"/>
                <a:cs typeface="+mj-cs"/>
              </a:rPr>
              <a:t>of Daily Living – </a:t>
            </a:r>
            <a:r>
              <a:rPr lang="en-US" sz="3600" dirty="0" smtClean="0">
                <a:solidFill>
                  <a:srgbClr val="3E260C"/>
                </a:solidFill>
                <a:latin typeface="+mj-lt"/>
                <a:ea typeface="+mj-ea"/>
                <a:cs typeface="+mj-cs"/>
              </a:rPr>
              <a:t>Hoarding sample questions</a:t>
            </a:r>
            <a:endParaRPr lang="en-US" sz="3600" dirty="0">
              <a:solidFill>
                <a:srgbClr val="3E260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1988" y="2129051"/>
            <a:ext cx="308439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Excerpt from Activities of Daily Living – Hoarding. Frost</a:t>
            </a:r>
            <a:r>
              <a:rPr lang="fi-FI" dirty="0"/>
              <a:t>, Hristova, Steketee &amp; </a:t>
            </a:r>
            <a:r>
              <a:rPr lang="fi-FI" dirty="0" smtClean="0"/>
              <a:t>Tolin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Results – Study participants only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254994"/>
              </p:ext>
            </p:extLst>
          </p:nvPr>
        </p:nvGraphicFramePr>
        <p:xfrm>
          <a:off x="409433" y="812041"/>
          <a:ext cx="11600597" cy="3943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55821"/>
                <a:gridCol w="3222388"/>
                <a:gridCol w="3222388"/>
              </a:tblGrid>
              <a:tr h="67787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Assessment tool</a:t>
                      </a:r>
                      <a:endParaRPr lang="en-US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Pre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(n=11)</a:t>
                      </a:r>
                      <a:endParaRPr lang="en-US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Post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(n=11)</a:t>
                      </a:r>
                      <a:endParaRPr lang="en-US" sz="3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7578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Hoarding Rating Scale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18.55 (7.05)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15.10 (6.82)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6730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Clutter Image Rating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2.73 (1.75)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2.6 (1.30)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3922"/>
                      </a:srgbClr>
                    </a:solidFill>
                  </a:tcPr>
                </a:tc>
              </a:tr>
              <a:tr h="76413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ADL Subscale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1.99 (.48)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1.72 (.47)**</a:t>
                      </a:r>
                      <a:endParaRPr lang="en-US" sz="3600" dirty="0"/>
                    </a:p>
                  </a:txBody>
                  <a:tcPr>
                    <a:solidFill>
                      <a:srgbClr val="D7B9B7">
                        <a:alpha val="72941"/>
                      </a:srgbClr>
                    </a:solidFill>
                  </a:tcPr>
                </a:tc>
              </a:tr>
              <a:tr h="6730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Savings Cognitions Inventory (SCI)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112.5 (31.9)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91.54 (33.1)**</a:t>
                      </a:r>
                      <a:endParaRPr lang="en-US" sz="3600" dirty="0"/>
                    </a:p>
                  </a:txBody>
                  <a:tcPr>
                    <a:solidFill>
                      <a:srgbClr val="EDDFD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081" y="4720145"/>
            <a:ext cx="1110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**paired means t-test was statistically significant at alpha=.05 </a:t>
            </a:r>
          </a:p>
        </p:txBody>
      </p:sp>
    </p:spTree>
    <p:extLst>
      <p:ext uri="{BB962C8B-B14F-4D97-AF65-F5344CB8AC3E}">
        <p14:creationId xmlns:p14="http://schemas.microsoft.com/office/powerpoint/2010/main" val="681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Graduate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C00000">
                  <a:alpha val="0"/>
                </a:srgbClr>
              </a:gs>
              <a:gs pos="50000">
                <a:srgbClr val="FF0000">
                  <a:alpha val="25000"/>
                </a:srgbClr>
              </a:gs>
              <a:gs pos="100000">
                <a:srgbClr val="E4B6AA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n-US" sz="3600" b="1" dirty="0"/>
              <a:t>A Big Welcome to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US" sz="3600" b="1" dirty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600" b="1" dirty="0"/>
              <a:t>Walter Berry,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600" b="1" dirty="0"/>
              <a:t>BIT Workshop Graduate!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5D19A-935E-4A8D-A138-817897956C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865" y="5152103"/>
            <a:ext cx="3857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Questions?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542" y="357485"/>
            <a:ext cx="12079458" cy="44704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To contact us for more information:</a:t>
            </a:r>
          </a:p>
          <a:p>
            <a:pPr algn="ctr"/>
            <a:endParaRPr lang="en-US" sz="1200" b="1" dirty="0">
              <a:ln w="28575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  <a:p>
            <a:pPr algn="ctr"/>
            <a:endParaRPr lang="en-US" sz="1050" b="1" dirty="0">
              <a:ln w="28575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  <a:p>
            <a:pPr algn="ctr"/>
            <a:r>
              <a:rPr lang="en-US" sz="4000" dirty="0" smtClean="0">
                <a:ln w="28575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</a:rPr>
              <a:t>Lee &amp; Bec:  www.mutual-support.com </a:t>
            </a:r>
          </a:p>
          <a:p>
            <a:pPr algn="ctr"/>
            <a:endParaRPr lang="en-US" sz="4000" b="1" dirty="0" smtClean="0">
              <a:ln w="28575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  <a:p>
            <a:pPr algn="ctr"/>
            <a:r>
              <a:rPr lang="en-US" sz="4000" dirty="0" smtClean="0">
                <a:ln w="28575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</a:rPr>
              <a:t>CUCS:  Stacy.Matuza@cucs.org </a:t>
            </a:r>
            <a:endParaRPr lang="en-US" sz="4000" dirty="0">
              <a:ln w="28575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 </a:t>
            </a:r>
            <a:endParaRPr lang="en-US" sz="1600" b="1" dirty="0">
              <a:ln w="28575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504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62625"/>
            <a:ext cx="12192000" cy="10850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66" y="4861521"/>
            <a:ext cx="3759061" cy="901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6" y="4842163"/>
            <a:ext cx="2119509" cy="1298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55" y="4842163"/>
            <a:ext cx="3160745" cy="1298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6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7651" y="2369769"/>
            <a:ext cx="12437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 w="28575">
                  <a:solidFill>
                    <a:prstClr val="black"/>
                  </a:solidFill>
                </a:ln>
              </a:rPr>
              <a:t>What is Hoarding Disorder?</a:t>
            </a:r>
          </a:p>
        </p:txBody>
      </p:sp>
    </p:spTree>
    <p:extLst>
      <p:ext uri="{BB962C8B-B14F-4D97-AF65-F5344CB8AC3E}">
        <p14:creationId xmlns:p14="http://schemas.microsoft.com/office/powerpoint/2010/main" val="37944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2017  www.mutual-support.com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9500" y="89865"/>
            <a:ext cx="8993187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Diagnostic Criteria:  DSM-5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699" y="1482574"/>
            <a:ext cx="82258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Persistent difficulty discarding items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</a:t>
            </a:r>
            <a:r>
              <a:rPr lang="en-US" sz="3200" b="1" i="1" dirty="0" smtClean="0">
                <a:solidFill>
                  <a:schemeClr val="bg1"/>
                </a:solidFill>
              </a:rPr>
              <a:t>regardless</a:t>
            </a:r>
            <a:r>
              <a:rPr lang="en-US" sz="3200" b="1" dirty="0" smtClean="0">
                <a:solidFill>
                  <a:schemeClr val="bg1"/>
                </a:solidFill>
              </a:rPr>
              <a:t> of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This difficulty is due to a perceived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need to save and distress associated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with discarding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Clutter in active living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Significant distress and impairment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26" y="1565804"/>
            <a:ext cx="3244550" cy="45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4749" y="160078"/>
            <a:ext cx="412864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SzPct val="80000"/>
            </a:pPr>
            <a:r>
              <a:rPr lang="en-US" sz="4800" b="1" dirty="0" smtClean="0">
                <a:solidFill>
                  <a:prstClr val="black"/>
                </a:solidFill>
              </a:rPr>
              <a:t>Specifiers 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SzPct val="80000"/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654" y="154550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Excessive acquisition</a:t>
            </a:r>
            <a:endParaRPr lang="en-US" sz="3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Poor insight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29" y="1545506"/>
            <a:ext cx="3270992" cy="4539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8075" y="6084841"/>
            <a:ext cx="23968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>
                    <a:tint val="75000"/>
                  </a:prstClr>
                </a:solidFill>
              </a:rPr>
              <a:t>2017  www.mutual-support.com </a:t>
            </a:r>
          </a:p>
        </p:txBody>
      </p:sp>
    </p:spTree>
    <p:extLst>
      <p:ext uri="{BB962C8B-B14F-4D97-AF65-F5344CB8AC3E}">
        <p14:creationId xmlns:p14="http://schemas.microsoft.com/office/powerpoint/2010/main" val="7639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59158" y="2588419"/>
            <a:ext cx="2273556" cy="1725612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</a:rPr>
              <a:t>Information Processing Deficits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02007" y="234949"/>
            <a:ext cx="2387858" cy="1747838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</a:rPr>
              <a:t>Emotional Attachments &amp; Beliefs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00901" y="2589213"/>
            <a:ext cx="1844776" cy="1725612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</a:rPr>
              <a:t>Behavior Patterns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13864" y="2955925"/>
            <a:ext cx="1433512" cy="990600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</a:rPr>
              <a:t>Clutter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5041" y="4919663"/>
            <a:ext cx="2761790" cy="1725613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</a:rPr>
              <a:t>Reinforcement</a:t>
            </a:r>
            <a:r>
              <a:rPr lang="en-US" sz="2800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1382" y="2589213"/>
            <a:ext cx="2718620" cy="1725612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panose="020B0600070205080204" pitchFamily="34" charset="-128"/>
              </a:rPr>
              <a:t>Vulnerabilities</a:t>
            </a:r>
          </a:p>
        </p:txBody>
      </p:sp>
      <p:cxnSp>
        <p:nvCxnSpPr>
          <p:cNvPr id="9" name="Straight Arrow Connector 8"/>
          <p:cNvCxnSpPr>
            <a:cxnSpLocks noChangeShapeType="1"/>
            <a:stCxn id="7" idx="3"/>
            <a:endCxn id="2" idx="1"/>
          </p:cNvCxnSpPr>
          <p:nvPr/>
        </p:nvCxnSpPr>
        <p:spPr bwMode="auto">
          <a:xfrm flipV="1">
            <a:off x="3810002" y="3451225"/>
            <a:ext cx="649156" cy="79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3810000" y="2057400"/>
            <a:ext cx="914400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2" idx="3"/>
            <a:endCxn id="4" idx="1"/>
          </p:cNvCxnSpPr>
          <p:nvPr/>
        </p:nvCxnSpPr>
        <p:spPr bwMode="auto">
          <a:xfrm>
            <a:off x="6732714" y="3451225"/>
            <a:ext cx="468187" cy="79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4" idx="3"/>
            <a:endCxn id="5" idx="1"/>
          </p:cNvCxnSpPr>
          <p:nvPr/>
        </p:nvCxnSpPr>
        <p:spPr bwMode="auto">
          <a:xfrm flipV="1">
            <a:off x="9045677" y="3451225"/>
            <a:ext cx="468187" cy="79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6553200" y="2057400"/>
            <a:ext cx="914400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6553200" y="4343400"/>
            <a:ext cx="914400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  <a:stCxn id="2" idx="0"/>
            <a:endCxn id="3" idx="2"/>
          </p:cNvCxnSpPr>
          <p:nvPr/>
        </p:nvCxnSpPr>
        <p:spPr bwMode="auto">
          <a:xfrm flipV="1">
            <a:off x="5595936" y="1982787"/>
            <a:ext cx="0" cy="60563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  <a:stCxn id="2" idx="2"/>
            <a:endCxn id="6" idx="0"/>
          </p:cNvCxnSpPr>
          <p:nvPr/>
        </p:nvCxnSpPr>
        <p:spPr bwMode="auto">
          <a:xfrm>
            <a:off x="5595936" y="4314031"/>
            <a:ext cx="0" cy="60563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6" name="TextBox 33"/>
          <p:cNvSpPr txBox="1">
            <a:spLocks noChangeArrowheads="1"/>
          </p:cNvSpPr>
          <p:nvPr/>
        </p:nvSpPr>
        <p:spPr bwMode="auto">
          <a:xfrm>
            <a:off x="243342" y="272256"/>
            <a:ext cx="4023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lr>
                <a:srgbClr val="336600"/>
              </a:buClr>
              <a:buChar char="•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lr>
                <a:srgbClr val="3366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10000"/>
              </a:spcBef>
              <a:buClr>
                <a:srgbClr val="336600"/>
              </a:buClr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10000"/>
              </a:spcBef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Steketee &amp; Frost, 2003</a:t>
            </a:r>
          </a:p>
        </p:txBody>
      </p:sp>
    </p:spTree>
    <p:extLst>
      <p:ext uri="{BB962C8B-B14F-4D97-AF65-F5344CB8AC3E}">
        <p14:creationId xmlns:p14="http://schemas.microsoft.com/office/powerpoint/2010/main" val="27983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0820" y="196947"/>
            <a:ext cx="9004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What is the BIT Workshop?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43" y="1316922"/>
            <a:ext cx="4031886" cy="5269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14" y="1316922"/>
            <a:ext cx="4146994" cy="52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56" y="1246450"/>
            <a:ext cx="1151357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BIT is an action-oriented peer support group for people who want to reduce their acquiring and saving.</a:t>
            </a:r>
          </a:p>
          <a:p>
            <a:pPr marL="742950" lvl="1" indent="-285750" eaLnBrk="0" fontAlgn="base" hangingPunct="0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lvl="1" indent="-285750" eaLnBrk="0" fontAlgn="base" hangingPunct="0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BIT is a harm reduction approach to making and maintaining a healthy, safe living space.</a:t>
            </a:r>
          </a:p>
          <a:p>
            <a:pPr marL="742950" lvl="1" indent="-285750" eaLnBrk="0" fontAlgn="base" hangingPunct="0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lvl="1" indent="-285750" eaLnBrk="0" fontAlgn="base" hangingPunct="0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BIT groups use positive, strengths-based language to foster a sense of community, reduce shame, and bust stigma.</a:t>
            </a:r>
          </a:p>
          <a:p>
            <a:pPr marL="742950" lvl="1" indent="-28575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FontTx/>
              <a:buChar char="•"/>
            </a:pPr>
            <a:endParaRPr kumimoji="0" lang="en-US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820" y="196947"/>
            <a:ext cx="9004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What is the BIT Workshop?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CS_ppt_final - 4-08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1514</Words>
  <Application>Microsoft Office PowerPoint</Application>
  <PresentationFormat>Custom</PresentationFormat>
  <Paragraphs>334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Slice</vt:lpstr>
      <vt:lpstr>CUCS_ppt_final - 4-08</vt:lpstr>
      <vt:lpstr>PowerPoint Presentation</vt:lpstr>
      <vt:lpstr>PowerPoint Presentation</vt:lpstr>
      <vt:lpstr>PowerPoint Presentation</vt:lpstr>
      <vt:lpstr>PowerPoint Presentation</vt:lpstr>
      <vt:lpstr>Diagnostic Criteria:  DSM-5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CUCS Buried in Treasures Pilot</vt:lpstr>
      <vt:lpstr>Times Square and Prince George BIT Pilot Timeline</vt:lpstr>
      <vt:lpstr>Marketing for the BIT Groups </vt:lpstr>
      <vt:lpstr>Marketing for the BIT Groups </vt:lpstr>
      <vt:lpstr>Successes!</vt:lpstr>
      <vt:lpstr>Challenges</vt:lpstr>
      <vt:lpstr>Challenges</vt:lpstr>
      <vt:lpstr>Changes CUCS Made</vt:lpstr>
      <vt:lpstr>Ideas for Future Implementation</vt:lpstr>
      <vt:lpstr>Evaluation Results</vt:lpstr>
      <vt:lpstr>Evaluation Results</vt:lpstr>
      <vt:lpstr>Evaluation Results – Study participants only</vt:lpstr>
      <vt:lpstr>Evaluation Results- Study participants only</vt:lpstr>
      <vt:lpstr>Hoarding Rating Scale and Savings Cognition Inventory</vt:lpstr>
      <vt:lpstr>PowerPoint Presentation</vt:lpstr>
      <vt:lpstr>PowerPoint Presentation</vt:lpstr>
      <vt:lpstr>Evaluation Results – Study participants only</vt:lpstr>
      <vt:lpstr>BIT Graduate Experience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Shuer</dc:creator>
  <cp:lastModifiedBy>Cynthia Stuart</cp:lastModifiedBy>
  <cp:revision>66</cp:revision>
  <cp:lastPrinted>2017-05-26T05:03:15Z</cp:lastPrinted>
  <dcterms:created xsi:type="dcterms:W3CDTF">2017-05-25T12:46:23Z</dcterms:created>
  <dcterms:modified xsi:type="dcterms:W3CDTF">2017-05-30T14:47:05Z</dcterms:modified>
</cp:coreProperties>
</file>