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0" r:id="rId2"/>
    <p:sldId id="259" r:id="rId3"/>
    <p:sldId id="258" r:id="rId4"/>
    <p:sldId id="262" r:id="rId5"/>
    <p:sldId id="263" r:id="rId6"/>
    <p:sldId id="284" r:id="rId7"/>
    <p:sldId id="260" r:id="rId8"/>
    <p:sldId id="261" r:id="rId9"/>
    <p:sldId id="265" r:id="rId10"/>
    <p:sldId id="264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2" r:id="rId21"/>
    <p:sldId id="275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3553654A-489D-E949-895F-E8F328A0058F}">
          <p14:sldIdLst>
            <p14:sldId id="280"/>
          </p14:sldIdLst>
        </p14:section>
        <p14:section name="Overview" id="{21F51C1C-02E5-5B42-8605-54A7C3521314}">
          <p14:sldIdLst>
            <p14:sldId id="259"/>
            <p14:sldId id="258"/>
            <p14:sldId id="262"/>
            <p14:sldId id="263"/>
          </p14:sldIdLst>
        </p14:section>
        <p14:section name="Management Index" id="{BD39FA21-EEC5-2F4D-91D4-1AA0E9B6BD49}">
          <p14:sldIdLst>
            <p14:sldId id="260"/>
            <p14:sldId id="261"/>
            <p14:sldId id="265"/>
            <p14:sldId id="264"/>
            <p14:sldId id="267"/>
            <p14:sldId id="266"/>
            <p14:sldId id="268"/>
            <p14:sldId id="269"/>
            <p14:sldId id="270"/>
          </p14:sldIdLst>
        </p14:section>
        <p14:section name="Serious Incident Tracking" id="{21A0AF0F-D87A-1943-8DE4-0BF24C9358FF}">
          <p14:sldIdLst>
            <p14:sldId id="271"/>
            <p14:sldId id="272"/>
            <p14:sldId id="273"/>
            <p14:sldId id="274"/>
            <p14:sldId id="282"/>
            <p14:sldId id="275"/>
            <p14:sldId id="277"/>
          </p14:sldIdLst>
        </p14:section>
        <p14:section name="Both Reports Together" id="{C181C6CD-3697-FD4D-AE20-7988C39C00CB}">
          <p14:sldIdLst>
            <p14:sldId id="278"/>
            <p14:sldId id="279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D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75544" autoAdjust="0"/>
  </p:normalViewPr>
  <p:slideViewPr>
    <p:cSldViewPr snapToGrid="0" snapToObjects="1">
      <p:cViewPr varScale="1">
        <p:scale>
          <a:sx n="54" d="100"/>
          <a:sy n="54" d="100"/>
        </p:scale>
        <p:origin x="-17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obish\AppData\Local\Microsoft\Windows\Temporary%20Internet%20Files\Content.Outlook\W8JP9EPR\SCH%20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obish\Dropbox\Work\BRK%202012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dobish\Dropbox\Work\Incid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/>
      <c:areaChart>
        <c:grouping val="percentStacked"/>
        <c:ser>
          <c:idx val="0"/>
          <c:order val="0"/>
          <c:tx>
            <c:strRef>
              <c:f>Visuals!$A$3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Visuals!$B$1:$M$1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Jan-12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Visuals!$B$3:$M$3</c:f>
              <c:numCache>
                <c:formatCode>General</c:formatCode>
                <c:ptCount val="12"/>
                <c:pt idx="0">
                  <c:v>65</c:v>
                </c:pt>
                <c:pt idx="1">
                  <c:v>66</c:v>
                </c:pt>
                <c:pt idx="2">
                  <c:v>60</c:v>
                </c:pt>
                <c:pt idx="3">
                  <c:v>69</c:v>
                </c:pt>
                <c:pt idx="4">
                  <c:v>70</c:v>
                </c:pt>
                <c:pt idx="5">
                  <c:v>75</c:v>
                </c:pt>
                <c:pt idx="6">
                  <c:v>83</c:v>
                </c:pt>
                <c:pt idx="7">
                  <c:v>82</c:v>
                </c:pt>
                <c:pt idx="8">
                  <c:v>54</c:v>
                </c:pt>
                <c:pt idx="9">
                  <c:v>81</c:v>
                </c:pt>
                <c:pt idx="10">
                  <c:v>59</c:v>
                </c:pt>
                <c:pt idx="11">
                  <c:v>42</c:v>
                </c:pt>
              </c:numCache>
            </c:numRef>
          </c:val>
        </c:ser>
        <c:ser>
          <c:idx val="1"/>
          <c:order val="1"/>
          <c:tx>
            <c:strRef>
              <c:f>Visuals!$A$4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Visuals!$B$1:$M$1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Jan-12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Visuals!$B$4:$M$4</c:f>
              <c:numCache>
                <c:formatCode>General</c:formatCode>
                <c:ptCount val="12"/>
                <c:pt idx="0">
                  <c:v>33</c:v>
                </c:pt>
                <c:pt idx="1">
                  <c:v>29</c:v>
                </c:pt>
                <c:pt idx="2">
                  <c:v>30</c:v>
                </c:pt>
                <c:pt idx="3">
                  <c:v>30</c:v>
                </c:pt>
                <c:pt idx="4">
                  <c:v>32</c:v>
                </c:pt>
                <c:pt idx="5">
                  <c:v>20</c:v>
                </c:pt>
                <c:pt idx="6">
                  <c:v>27</c:v>
                </c:pt>
                <c:pt idx="7">
                  <c:v>23</c:v>
                </c:pt>
                <c:pt idx="8">
                  <c:v>53</c:v>
                </c:pt>
                <c:pt idx="9">
                  <c:v>24</c:v>
                </c:pt>
                <c:pt idx="10">
                  <c:v>37</c:v>
                </c:pt>
                <c:pt idx="11">
                  <c:v>35</c:v>
                </c:pt>
              </c:numCache>
            </c:numRef>
          </c:val>
        </c:ser>
        <c:ser>
          <c:idx val="2"/>
          <c:order val="2"/>
          <c:tx>
            <c:strRef>
              <c:f>Visuals!$A$5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Visuals!$B$1:$M$1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Jan-12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Visuals!$B$5:$M$5</c:f>
              <c:numCache>
                <c:formatCode>General</c:formatCode>
                <c:ptCount val="12"/>
                <c:pt idx="0">
                  <c:v>116</c:v>
                </c:pt>
                <c:pt idx="1">
                  <c:v>117</c:v>
                </c:pt>
                <c:pt idx="2">
                  <c:v>118</c:v>
                </c:pt>
                <c:pt idx="3">
                  <c:v>106</c:v>
                </c:pt>
                <c:pt idx="4">
                  <c:v>103</c:v>
                </c:pt>
                <c:pt idx="5">
                  <c:v>113</c:v>
                </c:pt>
                <c:pt idx="6">
                  <c:v>102</c:v>
                </c:pt>
                <c:pt idx="7">
                  <c:v>110</c:v>
                </c:pt>
                <c:pt idx="8">
                  <c:v>104</c:v>
                </c:pt>
                <c:pt idx="9">
                  <c:v>107</c:v>
                </c:pt>
                <c:pt idx="10">
                  <c:v>116</c:v>
                </c:pt>
                <c:pt idx="11">
                  <c:v>130</c:v>
                </c:pt>
              </c:numCache>
            </c:numRef>
          </c:val>
        </c:ser>
        <c:axId val="37846016"/>
        <c:axId val="37217024"/>
      </c:areaChart>
      <c:catAx>
        <c:axId val="378460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37217024"/>
        <c:crosses val="autoZero"/>
        <c:auto val="1"/>
        <c:lblAlgn val="ctr"/>
        <c:lblOffset val="100"/>
      </c:catAx>
      <c:valAx>
        <c:axId val="3721702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7846016"/>
        <c:crosses val="autoZero"/>
        <c:crossBetween val="midCat"/>
      </c:valAx>
    </c:plotArea>
    <c:legend>
      <c:legendPos val="r"/>
      <c:layout/>
    </c:legend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Visuals!$A$23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Visuals!$B$1:$M$1</c:f>
              <c:strCache>
                <c:ptCount val="12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  <c:pt idx="4">
                  <c:v>september</c:v>
                </c:pt>
                <c:pt idx="5">
                  <c:v>october</c:v>
                </c:pt>
                <c:pt idx="6">
                  <c:v>november</c:v>
                </c:pt>
                <c:pt idx="7">
                  <c:v>december</c:v>
                </c:pt>
                <c:pt idx="8">
                  <c:v>Jan-12</c:v>
                </c:pt>
                <c:pt idx="9">
                  <c:v>february</c:v>
                </c:pt>
                <c:pt idx="10">
                  <c:v>march</c:v>
                </c:pt>
                <c:pt idx="11">
                  <c:v>april</c:v>
                </c:pt>
              </c:strCache>
            </c:strRef>
          </c:cat>
          <c:val>
            <c:numRef>
              <c:f>Visuals!$B$23:$M$23</c:f>
              <c:numCache>
                <c:formatCode>General</c:formatCode>
                <c:ptCount val="12"/>
                <c:pt idx="0">
                  <c:v>7</c:v>
                </c:pt>
                <c:pt idx="1">
                  <c:v>12</c:v>
                </c:pt>
                <c:pt idx="2">
                  <c:v>2</c:v>
                </c:pt>
                <c:pt idx="3">
                  <c:v>6</c:v>
                </c:pt>
                <c:pt idx="4">
                  <c:v>5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Visuals!$A$24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Visuals!$B$1:$M$1</c:f>
              <c:strCache>
                <c:ptCount val="12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  <c:pt idx="4">
                  <c:v>september</c:v>
                </c:pt>
                <c:pt idx="5">
                  <c:v>october</c:v>
                </c:pt>
                <c:pt idx="6">
                  <c:v>november</c:v>
                </c:pt>
                <c:pt idx="7">
                  <c:v>december</c:v>
                </c:pt>
                <c:pt idx="8">
                  <c:v>Jan-12</c:v>
                </c:pt>
                <c:pt idx="9">
                  <c:v>february</c:v>
                </c:pt>
                <c:pt idx="10">
                  <c:v>march</c:v>
                </c:pt>
                <c:pt idx="11">
                  <c:v>april</c:v>
                </c:pt>
              </c:strCache>
            </c:strRef>
          </c:cat>
          <c:val>
            <c:numRef>
              <c:f>Visuals!$B$24:$M$24</c:f>
              <c:numCache>
                <c:formatCode>General</c:formatCode>
                <c:ptCount val="12"/>
                <c:pt idx="0">
                  <c:v>34</c:v>
                </c:pt>
                <c:pt idx="1">
                  <c:v>22</c:v>
                </c:pt>
                <c:pt idx="2">
                  <c:v>26</c:v>
                </c:pt>
                <c:pt idx="3">
                  <c:v>17</c:v>
                </c:pt>
                <c:pt idx="4">
                  <c:v>26</c:v>
                </c:pt>
                <c:pt idx="5">
                  <c:v>23</c:v>
                </c:pt>
                <c:pt idx="6">
                  <c:v>18</c:v>
                </c:pt>
                <c:pt idx="7">
                  <c:v>20</c:v>
                </c:pt>
                <c:pt idx="8">
                  <c:v>11</c:v>
                </c:pt>
                <c:pt idx="9">
                  <c:v>23</c:v>
                </c:pt>
                <c:pt idx="10">
                  <c:v>21</c:v>
                </c:pt>
                <c:pt idx="11">
                  <c:v>18</c:v>
                </c:pt>
              </c:numCache>
            </c:numRef>
          </c:val>
        </c:ser>
        <c:overlap val="100"/>
        <c:axId val="37959552"/>
        <c:axId val="37961088"/>
      </c:barChart>
      <c:catAx>
        <c:axId val="379595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37961088"/>
        <c:crosses val="autoZero"/>
        <c:auto val="1"/>
        <c:lblAlgn val="ctr"/>
        <c:lblOffset val="100"/>
      </c:catAx>
      <c:valAx>
        <c:axId val="379610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7959552"/>
        <c:crosses val="autoZero"/>
        <c:crossBetween val="between"/>
      </c:valAx>
    </c:plotArea>
    <c:legend>
      <c:legendPos val="r"/>
      <c:layout/>
    </c:legend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autoTitleDeleted val="1"/>
    <c:plotArea>
      <c:layout/>
      <c:lineChart>
        <c:grouping val="standard"/>
        <c:ser>
          <c:idx val="5"/>
          <c:order val="0"/>
          <c:tx>
            <c:v>TOTAL</c:v>
          </c:tx>
          <c:cat>
            <c:strRef>
              <c:f>Domenech!$F$1:$M$1</c:f>
              <c:strCache>
                <c:ptCount val="8"/>
                <c:pt idx="0">
                  <c:v>Q1
2012</c:v>
                </c:pt>
                <c:pt idx="1">
                  <c:v>Q4
2011</c:v>
                </c:pt>
                <c:pt idx="2">
                  <c:v>Q3
2011</c:v>
                </c:pt>
                <c:pt idx="3">
                  <c:v>Q2
2011</c:v>
                </c:pt>
                <c:pt idx="4">
                  <c:v>Q1
2011</c:v>
                </c:pt>
                <c:pt idx="5">
                  <c:v>Q4
2010</c:v>
                </c:pt>
                <c:pt idx="6">
                  <c:v>Q3
2010</c:v>
                </c:pt>
                <c:pt idx="7">
                  <c:v>Q2
2010</c:v>
                </c:pt>
              </c:strCache>
            </c:strRef>
          </c:cat>
          <c:val>
            <c:numRef>
              <c:f>Total!$F$37:$M$37</c:f>
              <c:numCache>
                <c:formatCode>0.00</c:formatCode>
                <c:ptCount val="8"/>
                <c:pt idx="0">
                  <c:v>20.686498855835236</c:v>
                </c:pt>
                <c:pt idx="1">
                  <c:v>15.835240274599546</c:v>
                </c:pt>
                <c:pt idx="2">
                  <c:v>20.274599542334087</c:v>
                </c:pt>
                <c:pt idx="3">
                  <c:v>23.386727688787182</c:v>
                </c:pt>
                <c:pt idx="4">
                  <c:v>22.517162471395881</c:v>
                </c:pt>
                <c:pt idx="5">
                  <c:v>21.436285097192229</c:v>
                </c:pt>
                <c:pt idx="6">
                  <c:v>21.92224622030237</c:v>
                </c:pt>
                <c:pt idx="7">
                  <c:v>15.280777537796977</c:v>
                </c:pt>
              </c:numCache>
            </c:numRef>
          </c:val>
          <c:smooth val="1"/>
        </c:ser>
        <c:ser>
          <c:idx val="0"/>
          <c:order val="1"/>
          <c:tx>
            <c:v>A</c:v>
          </c:tx>
          <c:cat>
            <c:strRef>
              <c:f>Domenech!$F$1:$M$1</c:f>
              <c:strCache>
                <c:ptCount val="8"/>
                <c:pt idx="0">
                  <c:v>Q1
2012</c:v>
                </c:pt>
                <c:pt idx="1">
                  <c:v>Q4
2011</c:v>
                </c:pt>
                <c:pt idx="2">
                  <c:v>Q3
2011</c:v>
                </c:pt>
                <c:pt idx="3">
                  <c:v>Q2
2011</c:v>
                </c:pt>
                <c:pt idx="4">
                  <c:v>Q1
2011</c:v>
                </c:pt>
                <c:pt idx="5">
                  <c:v>Q4
2010</c:v>
                </c:pt>
                <c:pt idx="6">
                  <c:v>Q3
2010</c:v>
                </c:pt>
                <c:pt idx="7">
                  <c:v>Q2
2010</c:v>
                </c:pt>
              </c:strCache>
            </c:strRef>
          </c:cat>
          <c:val>
            <c:numRef>
              <c:f>'Times Square'!$F$36:$M$36</c:f>
              <c:numCache>
                <c:formatCode>0.00</c:formatCode>
                <c:ptCount val="8"/>
                <c:pt idx="0">
                  <c:v>16.795069337442222</c:v>
                </c:pt>
                <c:pt idx="1">
                  <c:v>13.559322033898304</c:v>
                </c:pt>
                <c:pt idx="2">
                  <c:v>18.335901386748844</c:v>
                </c:pt>
                <c:pt idx="3">
                  <c:v>21.725731895223419</c:v>
                </c:pt>
                <c:pt idx="4">
                  <c:v>19.876733436055467</c:v>
                </c:pt>
                <c:pt idx="5">
                  <c:v>15.100154083204933</c:v>
                </c:pt>
                <c:pt idx="6">
                  <c:v>20.338983050847464</c:v>
                </c:pt>
                <c:pt idx="7">
                  <c:v>15.870570107858244</c:v>
                </c:pt>
              </c:numCache>
            </c:numRef>
          </c:val>
          <c:smooth val="1"/>
        </c:ser>
        <c:ser>
          <c:idx val="1"/>
          <c:order val="2"/>
          <c:tx>
            <c:v>B</c:v>
          </c:tx>
          <c:cat>
            <c:strRef>
              <c:f>Domenech!$F$1:$M$1</c:f>
              <c:strCache>
                <c:ptCount val="8"/>
                <c:pt idx="0">
                  <c:v>Q1
2012</c:v>
                </c:pt>
                <c:pt idx="1">
                  <c:v>Q4
2011</c:v>
                </c:pt>
                <c:pt idx="2">
                  <c:v>Q3
2011</c:v>
                </c:pt>
                <c:pt idx="3">
                  <c:v>Q2
2011</c:v>
                </c:pt>
                <c:pt idx="4">
                  <c:v>Q1
2011</c:v>
                </c:pt>
                <c:pt idx="5">
                  <c:v>Q4
2010</c:v>
                </c:pt>
                <c:pt idx="6">
                  <c:v>Q3
2010</c:v>
                </c:pt>
                <c:pt idx="7">
                  <c:v>Q2
2010</c:v>
                </c:pt>
              </c:strCache>
            </c:strRef>
          </c:cat>
          <c:val>
            <c:numRef>
              <c:f>'Prince George'!$F$36:$M$36</c:f>
              <c:numCache>
                <c:formatCode>0.00</c:formatCode>
                <c:ptCount val="8"/>
                <c:pt idx="0">
                  <c:v>11.566265060240964</c:v>
                </c:pt>
                <c:pt idx="1">
                  <c:v>10.602409638554221</c:v>
                </c:pt>
                <c:pt idx="2">
                  <c:v>16.62650602409639</c:v>
                </c:pt>
                <c:pt idx="3">
                  <c:v>12.53012048192771</c:v>
                </c:pt>
                <c:pt idx="4">
                  <c:v>14.698795180722891</c:v>
                </c:pt>
                <c:pt idx="5">
                  <c:v>14.457831325301205</c:v>
                </c:pt>
                <c:pt idx="6">
                  <c:v>16.62650602409639</c:v>
                </c:pt>
                <c:pt idx="7">
                  <c:v>11.80722891566265</c:v>
                </c:pt>
              </c:numCache>
            </c:numRef>
          </c:val>
          <c:smooth val="1"/>
        </c:ser>
        <c:ser>
          <c:idx val="2"/>
          <c:order val="3"/>
          <c:tx>
            <c:v>C</c:v>
          </c:tx>
          <c:cat>
            <c:strRef>
              <c:f>Domenech!$F$1:$M$1</c:f>
              <c:strCache>
                <c:ptCount val="8"/>
                <c:pt idx="0">
                  <c:v>Q1
2012</c:v>
                </c:pt>
                <c:pt idx="1">
                  <c:v>Q4
2011</c:v>
                </c:pt>
                <c:pt idx="2">
                  <c:v>Q3
2011</c:v>
                </c:pt>
                <c:pt idx="3">
                  <c:v>Q2
2011</c:v>
                </c:pt>
                <c:pt idx="4">
                  <c:v>Q1
2011</c:v>
                </c:pt>
                <c:pt idx="5">
                  <c:v>Q4
2010</c:v>
                </c:pt>
                <c:pt idx="6">
                  <c:v>Q3
2010</c:v>
                </c:pt>
                <c:pt idx="7">
                  <c:v>Q2
2010</c:v>
                </c:pt>
              </c:strCache>
            </c:strRef>
          </c:cat>
          <c:val>
            <c:numRef>
              <c:f>Friedman!$F$36:$M$36</c:f>
              <c:numCache>
                <c:formatCode>0.00</c:formatCode>
                <c:ptCount val="8"/>
                <c:pt idx="0">
                  <c:v>2.8248587570621471</c:v>
                </c:pt>
                <c:pt idx="1">
                  <c:v>5.084745762711866</c:v>
                </c:pt>
                <c:pt idx="2">
                  <c:v>2.8248587570621471</c:v>
                </c:pt>
                <c:pt idx="3">
                  <c:v>6.7796610169491531</c:v>
                </c:pt>
                <c:pt idx="4">
                  <c:v>3.3898305084745766</c:v>
                </c:pt>
                <c:pt idx="5">
                  <c:v>9.6045197740112993</c:v>
                </c:pt>
                <c:pt idx="6">
                  <c:v>3.9548022598870061</c:v>
                </c:pt>
                <c:pt idx="7">
                  <c:v>5.6497175141242941</c:v>
                </c:pt>
              </c:numCache>
            </c:numRef>
          </c:val>
          <c:smooth val="1"/>
        </c:ser>
        <c:ser>
          <c:idx val="3"/>
          <c:order val="4"/>
          <c:tx>
            <c:v>D</c:v>
          </c:tx>
          <c:cat>
            <c:strRef>
              <c:f>Domenech!$F$1:$M$1</c:f>
              <c:strCache>
                <c:ptCount val="8"/>
                <c:pt idx="0">
                  <c:v>Q1
2012</c:v>
                </c:pt>
                <c:pt idx="1">
                  <c:v>Q4
2011</c:v>
                </c:pt>
                <c:pt idx="2">
                  <c:v>Q3
2011</c:v>
                </c:pt>
                <c:pt idx="3">
                  <c:v>Q2
2011</c:v>
                </c:pt>
                <c:pt idx="4">
                  <c:v>Q1
2011</c:v>
                </c:pt>
                <c:pt idx="5">
                  <c:v>Q4
2010</c:v>
                </c:pt>
                <c:pt idx="6">
                  <c:v>Q3
2010</c:v>
                </c:pt>
                <c:pt idx="7">
                  <c:v>Q2
2010</c:v>
                </c:pt>
              </c:strCache>
            </c:strRef>
          </c:cat>
          <c:val>
            <c:numRef>
              <c:f>Christopher!$F$36:$M$36</c:f>
              <c:numCache>
                <c:formatCode>0.00</c:formatCode>
                <c:ptCount val="8"/>
                <c:pt idx="0">
                  <c:v>10.240963855421684</c:v>
                </c:pt>
                <c:pt idx="1">
                  <c:v>8.433734939759038</c:v>
                </c:pt>
                <c:pt idx="2">
                  <c:v>13.855421686746991</c:v>
                </c:pt>
                <c:pt idx="3">
                  <c:v>8.433734939759038</c:v>
                </c:pt>
                <c:pt idx="4">
                  <c:v>16.265060240963845</c:v>
                </c:pt>
                <c:pt idx="5">
                  <c:v>16.867469879518072</c:v>
                </c:pt>
                <c:pt idx="6">
                  <c:v>10.240963855421684</c:v>
                </c:pt>
                <c:pt idx="7">
                  <c:v>10.240963855421684</c:v>
                </c:pt>
              </c:numCache>
            </c:numRef>
          </c:val>
          <c:smooth val="1"/>
        </c:ser>
        <c:ser>
          <c:idx val="6"/>
          <c:order val="5"/>
          <c:tx>
            <c:v>D(a)</c:v>
          </c:tx>
          <c:cat>
            <c:strRef>
              <c:f>Domenech!$F$1:$M$1</c:f>
              <c:strCache>
                <c:ptCount val="8"/>
                <c:pt idx="0">
                  <c:v>Q1
2012</c:v>
                </c:pt>
                <c:pt idx="1">
                  <c:v>Q4
2011</c:v>
                </c:pt>
                <c:pt idx="2">
                  <c:v>Q3
2011</c:v>
                </c:pt>
                <c:pt idx="3">
                  <c:v>Q2
2011</c:v>
                </c:pt>
                <c:pt idx="4">
                  <c:v>Q1
2011</c:v>
                </c:pt>
                <c:pt idx="5">
                  <c:v>Q4
2010</c:v>
                </c:pt>
                <c:pt idx="6">
                  <c:v>Q3
2010</c:v>
                </c:pt>
                <c:pt idx="7">
                  <c:v>Q2
2010</c:v>
                </c:pt>
              </c:strCache>
            </c:strRef>
          </c:cat>
          <c:val>
            <c:numRef>
              <c:f>'Christopher Foyer'!$F$36:$M$36</c:f>
              <c:numCache>
                <c:formatCode>0.00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2.5</c:v>
                </c:pt>
                <c:pt idx="3">
                  <c:v>0</c:v>
                </c:pt>
                <c:pt idx="4">
                  <c:v>5</c:v>
                </c:pt>
                <c:pt idx="5">
                  <c:v>5</c:v>
                </c:pt>
                <c:pt idx="6">
                  <c:v>2.5</c:v>
                </c:pt>
                <c:pt idx="7">
                  <c:v>20</c:v>
                </c:pt>
              </c:numCache>
            </c:numRef>
          </c:val>
          <c:smooth val="1"/>
        </c:ser>
        <c:ser>
          <c:idx val="4"/>
          <c:order val="6"/>
          <c:tx>
            <c:v>E</c:v>
          </c:tx>
          <c:cat>
            <c:strRef>
              <c:f>Domenech!$F$1:$M$1</c:f>
              <c:strCache>
                <c:ptCount val="8"/>
                <c:pt idx="0">
                  <c:v>Q1
2012</c:v>
                </c:pt>
                <c:pt idx="1">
                  <c:v>Q4
2011</c:v>
                </c:pt>
                <c:pt idx="2">
                  <c:v>Q3
2011</c:v>
                </c:pt>
                <c:pt idx="3">
                  <c:v>Q2
2011</c:v>
                </c:pt>
                <c:pt idx="4">
                  <c:v>Q1
2011</c:v>
                </c:pt>
                <c:pt idx="5">
                  <c:v>Q4
2010</c:v>
                </c:pt>
                <c:pt idx="6">
                  <c:v>Q3
2010</c:v>
                </c:pt>
                <c:pt idx="7">
                  <c:v>Q2
2010</c:v>
                </c:pt>
              </c:strCache>
            </c:strRef>
          </c:cat>
          <c:val>
            <c:numRef>
              <c:f>Schermerhorn!$F$36:$M$36</c:f>
              <c:numCache>
                <c:formatCode>0.00</c:formatCode>
                <c:ptCount val="8"/>
                <c:pt idx="0">
                  <c:v>31.018518518518523</c:v>
                </c:pt>
                <c:pt idx="1">
                  <c:v>25</c:v>
                </c:pt>
                <c:pt idx="2">
                  <c:v>19.444444444444446</c:v>
                </c:pt>
                <c:pt idx="3">
                  <c:v>27.31481481481482</c:v>
                </c:pt>
                <c:pt idx="4">
                  <c:v>31.018518518518523</c:v>
                </c:pt>
                <c:pt idx="5">
                  <c:v>31.018518518518523</c:v>
                </c:pt>
                <c:pt idx="6">
                  <c:v>29.629629629629626</c:v>
                </c:pt>
                <c:pt idx="7">
                  <c:v>19.907407407407408</c:v>
                </c:pt>
              </c:numCache>
            </c:numRef>
          </c:val>
          <c:smooth val="1"/>
        </c:ser>
        <c:ser>
          <c:idx val="9"/>
          <c:order val="7"/>
          <c:tx>
            <c:v>F</c:v>
          </c:tx>
          <c:cat>
            <c:strRef>
              <c:f>Domenech!$F$1:$M$1</c:f>
              <c:strCache>
                <c:ptCount val="8"/>
                <c:pt idx="0">
                  <c:v>Q1
2012</c:v>
                </c:pt>
                <c:pt idx="1">
                  <c:v>Q4
2011</c:v>
                </c:pt>
                <c:pt idx="2">
                  <c:v>Q3
2011</c:v>
                </c:pt>
                <c:pt idx="3">
                  <c:v>Q2
2011</c:v>
                </c:pt>
                <c:pt idx="4">
                  <c:v>Q1
2011</c:v>
                </c:pt>
                <c:pt idx="5">
                  <c:v>Q4
2010</c:v>
                </c:pt>
                <c:pt idx="6">
                  <c:v>Q3
2010</c:v>
                </c:pt>
                <c:pt idx="7">
                  <c:v>Q2
2010</c:v>
                </c:pt>
              </c:strCache>
            </c:strRef>
          </c:cat>
          <c:val>
            <c:numRef>
              <c:f>Lee!$F$36:$M$36</c:f>
              <c:numCache>
                <c:formatCode>0.00</c:formatCode>
                <c:ptCount val="8"/>
                <c:pt idx="0">
                  <c:v>43.478260869565212</c:v>
                </c:pt>
                <c:pt idx="1">
                  <c:v>29.468599033816421</c:v>
                </c:pt>
                <c:pt idx="2">
                  <c:v>29.468599033816421</c:v>
                </c:pt>
                <c:pt idx="3">
                  <c:v>25.603864734299528</c:v>
                </c:pt>
                <c:pt idx="4">
                  <c:v>14.975845410628022</c:v>
                </c:pt>
              </c:numCache>
            </c:numRef>
          </c:val>
          <c:smooth val="1"/>
        </c:ser>
        <c:ser>
          <c:idx val="7"/>
          <c:order val="8"/>
          <c:tx>
            <c:v>F(a)</c:v>
          </c:tx>
          <c:cat>
            <c:strRef>
              <c:f>Domenech!$F$1:$M$1</c:f>
              <c:strCache>
                <c:ptCount val="8"/>
                <c:pt idx="0">
                  <c:v>Q1
2012</c:v>
                </c:pt>
                <c:pt idx="1">
                  <c:v>Q4
2011</c:v>
                </c:pt>
                <c:pt idx="2">
                  <c:v>Q3
2011</c:v>
                </c:pt>
                <c:pt idx="3">
                  <c:v>Q2
2011</c:v>
                </c:pt>
                <c:pt idx="4">
                  <c:v>Q1
2011</c:v>
                </c:pt>
                <c:pt idx="5">
                  <c:v>Q4
2010</c:v>
                </c:pt>
                <c:pt idx="6">
                  <c:v>Q3
2010</c:v>
                </c:pt>
                <c:pt idx="7">
                  <c:v>Q2
2010</c:v>
                </c:pt>
              </c:strCache>
            </c:strRef>
          </c:cat>
          <c:val>
            <c:numRef>
              <c:f>'Lee Foyer'!$F$36:$M$36</c:f>
              <c:numCache>
                <c:formatCode>0.00</c:formatCode>
                <c:ptCount val="8"/>
                <c:pt idx="0">
                  <c:v>29.090909090909086</c:v>
                </c:pt>
                <c:pt idx="1">
                  <c:v>38.18181818181818</c:v>
                </c:pt>
                <c:pt idx="2">
                  <c:v>45.454545454545439</c:v>
                </c:pt>
                <c:pt idx="3">
                  <c:v>67.272727272727238</c:v>
                </c:pt>
                <c:pt idx="4">
                  <c:v>38.18181818181818</c:v>
                </c:pt>
              </c:numCache>
            </c:numRef>
          </c:val>
          <c:smooth val="1"/>
        </c:ser>
        <c:ser>
          <c:idx val="8"/>
          <c:order val="9"/>
          <c:tx>
            <c:v>G</c:v>
          </c:tx>
          <c:cat>
            <c:strRef>
              <c:f>Domenech!$F$1:$M$1</c:f>
              <c:strCache>
                <c:ptCount val="8"/>
                <c:pt idx="0">
                  <c:v>Q1
2012</c:v>
                </c:pt>
                <c:pt idx="1">
                  <c:v>Q4
2011</c:v>
                </c:pt>
                <c:pt idx="2">
                  <c:v>Q3
2011</c:v>
                </c:pt>
                <c:pt idx="3">
                  <c:v>Q2
2011</c:v>
                </c:pt>
                <c:pt idx="4">
                  <c:v>Q1
2011</c:v>
                </c:pt>
                <c:pt idx="5">
                  <c:v>Q4
2010</c:v>
                </c:pt>
                <c:pt idx="6">
                  <c:v>Q3
2010</c:v>
                </c:pt>
                <c:pt idx="7">
                  <c:v>Q2
2010</c:v>
                </c:pt>
              </c:strCache>
            </c:strRef>
          </c:cat>
          <c:val>
            <c:numRef>
              <c:f>Brook!$F$36:$M$36</c:f>
              <c:numCache>
                <c:formatCode>0.00</c:formatCode>
                <c:ptCount val="8"/>
                <c:pt idx="0">
                  <c:v>48.677248677248663</c:v>
                </c:pt>
                <c:pt idx="1">
                  <c:v>25.396825396825392</c:v>
                </c:pt>
                <c:pt idx="2">
                  <c:v>44.973544973544961</c:v>
                </c:pt>
                <c:pt idx="3">
                  <c:v>71.957671957671948</c:v>
                </c:pt>
                <c:pt idx="4">
                  <c:v>76.190476190476161</c:v>
                </c:pt>
                <c:pt idx="5">
                  <c:v>62.433862433862416</c:v>
                </c:pt>
                <c:pt idx="6">
                  <c:v>61.375661375661359</c:v>
                </c:pt>
                <c:pt idx="7">
                  <c:v>28.042328042328034</c:v>
                </c:pt>
              </c:numCache>
            </c:numRef>
          </c:val>
          <c:smooth val="1"/>
        </c:ser>
        <c:ser>
          <c:idx val="10"/>
          <c:order val="10"/>
          <c:tx>
            <c:v>H</c:v>
          </c:tx>
          <c:cat>
            <c:strRef>
              <c:f>Domenech!$F$1:$M$1</c:f>
              <c:strCache>
                <c:ptCount val="8"/>
                <c:pt idx="0">
                  <c:v>Q1
2012</c:v>
                </c:pt>
                <c:pt idx="1">
                  <c:v>Q4
2011</c:v>
                </c:pt>
                <c:pt idx="2">
                  <c:v>Q3
2011</c:v>
                </c:pt>
                <c:pt idx="3">
                  <c:v>Q2
2011</c:v>
                </c:pt>
                <c:pt idx="4">
                  <c:v>Q1
2011</c:v>
                </c:pt>
                <c:pt idx="5">
                  <c:v>Q4
2010</c:v>
                </c:pt>
                <c:pt idx="6">
                  <c:v>Q3
2010</c:v>
                </c:pt>
                <c:pt idx="7">
                  <c:v>Q2
2010</c:v>
                </c:pt>
              </c:strCache>
            </c:strRef>
          </c:cat>
          <c:val>
            <c:numRef>
              <c:f>Domenech!$F$36:$M$36</c:f>
              <c:numCache>
                <c:formatCode>0.00</c:formatCode>
                <c:ptCount val="8"/>
                <c:pt idx="0">
                  <c:v>11.26760563380282</c:v>
                </c:pt>
                <c:pt idx="1">
                  <c:v>9.8591549295774659</c:v>
                </c:pt>
                <c:pt idx="2">
                  <c:v>18.309859154929583</c:v>
                </c:pt>
                <c:pt idx="3">
                  <c:v>9.8591549295774659</c:v>
                </c:pt>
                <c:pt idx="4">
                  <c:v>5.6338028169014081</c:v>
                </c:pt>
              </c:numCache>
            </c:numRef>
          </c:val>
          <c:smooth val="1"/>
        </c:ser>
        <c:marker val="1"/>
        <c:axId val="38034432"/>
        <c:axId val="38044416"/>
      </c:lineChart>
      <c:catAx>
        <c:axId val="38034432"/>
        <c:scaling>
          <c:orientation val="maxMin"/>
        </c:scaling>
        <c:axPos val="b"/>
        <c:numFmt formatCode="@" sourceLinked="1"/>
        <c:majorTickMark val="none"/>
        <c:tickLblPos val="nextTo"/>
        <c:crossAx val="38044416"/>
        <c:crosses val="autoZero"/>
        <c:auto val="1"/>
        <c:lblAlgn val="ctr"/>
        <c:lblOffset val="100"/>
      </c:catAx>
      <c:valAx>
        <c:axId val="38044416"/>
        <c:scaling>
          <c:orientation val="minMax"/>
          <c:max val="80"/>
          <c:min val="0"/>
        </c:scaling>
        <c:axPos val="r"/>
        <c:majorGridlines/>
        <c:numFmt formatCode="0.00" sourceLinked="1"/>
        <c:majorTickMark val="none"/>
        <c:tickLblPos val="nextTo"/>
        <c:crossAx val="3803443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0.05138</cdr:x>
      <cdr:y>0.95736</cdr:y>
    </cdr:from>
    <cdr:to>
      <cdr:x>0.91677</cdr:x>
      <cdr:y>0.98737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7675" y="6038850"/>
          <a:ext cx="7524750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b="0" i="0" baseline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0.00281</cdr:x>
      <cdr:y>0.00388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0.05138</cdr:x>
      <cdr:y>0.95736</cdr:y>
    </cdr:from>
    <cdr:to>
      <cdr:x>0.91677</cdr:x>
      <cdr:y>0.98737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447675" y="6038850"/>
          <a:ext cx="7524750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b="0" i="0" baseline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0.00281</cdr:x>
      <cdr:y>0.00388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0.05138</cdr:x>
      <cdr:y>0.95736</cdr:y>
    </cdr:from>
    <cdr:to>
      <cdr:x>0.91677</cdr:x>
      <cdr:y>0.98737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447675" y="6038850"/>
          <a:ext cx="7524750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b="0" i="0" baseline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0.00281</cdr:x>
      <cdr:y>0.00388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0.05138</cdr:x>
      <cdr:y>0.95736</cdr:y>
    </cdr:from>
    <cdr:to>
      <cdr:x>0.91677</cdr:x>
      <cdr:y>0.98737</cdr:y>
    </cdr:to>
    <cdr:sp macro="" textlink="">
      <cdr:nvSpPr>
        <cdr:cNvPr id="8" name="TextBox 2"/>
        <cdr:cNvSpPr txBox="1"/>
      </cdr:nvSpPr>
      <cdr:spPr>
        <a:xfrm xmlns:a="http://schemas.openxmlformats.org/drawingml/2006/main">
          <a:off x="447675" y="6038850"/>
          <a:ext cx="7524750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b="0" i="0" baseline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0.00281</cdr:x>
      <cdr:y>0.00388</cdr:y>
    </cdr:to>
    <cdr:pic>
      <cdr:nvPicPr>
        <cdr:cNvPr id="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0.05138</cdr:x>
      <cdr:y>0.95736</cdr:y>
    </cdr:from>
    <cdr:to>
      <cdr:x>0.91677</cdr:x>
      <cdr:y>0.98737</cdr:y>
    </cdr:to>
    <cdr:sp macro="" textlink="">
      <cdr:nvSpPr>
        <cdr:cNvPr id="10" name="TextBox 2"/>
        <cdr:cNvSpPr txBox="1"/>
      </cdr:nvSpPr>
      <cdr:spPr>
        <a:xfrm xmlns:a="http://schemas.openxmlformats.org/drawingml/2006/main">
          <a:off x="447675" y="6038850"/>
          <a:ext cx="7524750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b="0" i="0" baseline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0.00281</cdr:x>
      <cdr:y>0.00388</cdr:y>
    </cdr:to>
    <cdr:pic>
      <cdr:nvPicPr>
        <cdr:cNvPr id="1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0.05138</cdr:x>
      <cdr:y>0.95736</cdr:y>
    </cdr:from>
    <cdr:to>
      <cdr:x>0.91677</cdr:x>
      <cdr:y>0.98737</cdr:y>
    </cdr:to>
    <cdr:sp macro="" textlink="">
      <cdr:nvSpPr>
        <cdr:cNvPr id="12" name="TextBox 2"/>
        <cdr:cNvSpPr txBox="1"/>
      </cdr:nvSpPr>
      <cdr:spPr>
        <a:xfrm xmlns:a="http://schemas.openxmlformats.org/drawingml/2006/main">
          <a:off x="447675" y="6038850"/>
          <a:ext cx="7524750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100" b="0" i="0" baseline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0.00281</cdr:x>
      <cdr:y>0.00388</cdr:y>
    </cdr:to>
    <cdr:pic>
      <cdr:nvPicPr>
        <cdr:cNvPr id="1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9741E-6431-4484-ABB2-7CA432CFFD06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A8103-2B7D-4321-998D-6819272C2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Dashboard:</a:t>
            </a:r>
            <a:r>
              <a:rPr lang="en-US" baseline="0" dirty="0" smtClean="0"/>
              <a:t> Macro Level rent, vacancies, stability.  </a:t>
            </a:r>
            <a:r>
              <a:rPr lang="en-US" dirty="0" smtClean="0"/>
              <a:t>Thoughtful</a:t>
            </a:r>
            <a:r>
              <a:rPr lang="en-US" baseline="0" dirty="0" smtClean="0"/>
              <a:t>: Apartment Inspection Card example; highlight design of card and link to workorders.  In apartments all the time.  Feedback loops: exit analysis leads to decisions about court.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A8103-2B7D-4321-998D-6819272C20E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Entry:</a:t>
            </a:r>
            <a:r>
              <a:rPr lang="en-US" baseline="0" dirty="0" smtClean="0"/>
              <a:t> Want this to be as easy as possible.  </a:t>
            </a:r>
            <a:r>
              <a:rPr lang="en-US" dirty="0" smtClean="0"/>
              <a:t>Index</a:t>
            </a:r>
            <a:r>
              <a:rPr lang="en-US" baseline="0" dirty="0" smtClean="0"/>
              <a:t> Evolved: we’ve looked for efficiency; Incident flagging e.g.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A8103-2B7D-4321-998D-6819272C20E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score chosen</a:t>
            </a:r>
            <a:r>
              <a:rPr lang="en-US" baseline="0" dirty="0" smtClean="0"/>
              <a:t> by staff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A8103-2B7D-4321-998D-6819272C20E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A8103-2B7D-4321-998D-6819272C20E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We’ve re-run prior periods when changes have been made to make scores consistent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A8103-2B7D-4321-998D-6819272C20E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Buildings in startup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A8103-2B7D-4321-998D-6819272C20E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0BE7-016B-3541-86FD-6E02DC0687E5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E834-EC9D-6644-9261-8FFFCB8C2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997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1330464"/>
          </a:xfrm>
        </p:spPr>
        <p:txBody>
          <a:bodyPr anchor="ctr">
            <a:noAutofit/>
          </a:bodyPr>
          <a:lstStyle/>
          <a:p>
            <a:pPr algn="ctr"/>
            <a:r>
              <a:rPr lang="en-US" dirty="0" smtClean="0">
                <a:solidFill>
                  <a:srgbClr val="365F91"/>
                </a:solidFill>
                <a:latin typeface="Cambria"/>
                <a:ea typeface="ＭＳ ゴシック"/>
              </a:rPr>
              <a:t>Management</a:t>
            </a:r>
            <a:r>
              <a:rPr lang="en-US" b="1" dirty="0" smtClean="0">
                <a:solidFill>
                  <a:srgbClr val="365F91"/>
                </a:solidFill>
                <a:latin typeface="Cambria"/>
                <a:ea typeface="ＭＳ ゴシック"/>
              </a:rPr>
              <a:t> </a:t>
            </a:r>
            <a:r>
              <a:rPr lang="en-US" dirty="0" smtClean="0">
                <a:solidFill>
                  <a:srgbClr val="365F91"/>
                </a:solidFill>
                <a:latin typeface="Cambria"/>
                <a:ea typeface="ＭＳ ゴシック"/>
              </a:rPr>
              <a:t>Index</a:t>
            </a:r>
            <a:r>
              <a:rPr lang="en-US" b="1" dirty="0" smtClean="0">
                <a:solidFill>
                  <a:srgbClr val="365F91"/>
                </a:solidFill>
                <a:latin typeface="Cambria"/>
                <a:ea typeface="ＭＳ ゴシック"/>
              </a:rPr>
              <a:t> </a:t>
            </a:r>
            <a:r>
              <a:rPr lang="en-US" dirty="0" smtClean="0">
                <a:solidFill>
                  <a:srgbClr val="365F91"/>
                </a:solidFill>
                <a:latin typeface="Cambria"/>
                <a:ea typeface="ＭＳ ゴシック"/>
              </a:rPr>
              <a:t>&amp; </a:t>
            </a:r>
            <a:br>
              <a:rPr lang="en-US" dirty="0" smtClean="0">
                <a:solidFill>
                  <a:srgbClr val="365F91"/>
                </a:solidFill>
                <a:latin typeface="Cambria"/>
                <a:ea typeface="ＭＳ ゴシック"/>
              </a:rPr>
            </a:br>
            <a:r>
              <a:rPr lang="en-US" dirty="0" smtClean="0">
                <a:solidFill>
                  <a:srgbClr val="365F91"/>
                </a:solidFill>
                <a:latin typeface="Cambria"/>
                <a:ea typeface="ＭＳ ゴシック"/>
              </a:rPr>
              <a:t>Serious Incident Tracking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487783"/>
            <a:ext cx="8001000" cy="3370217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Aaron Dobish, Associate Director – Housing Operations &amp; Programs</a:t>
            </a:r>
          </a:p>
          <a:p>
            <a:endParaRPr lang="en-US" dirty="0"/>
          </a:p>
        </p:txBody>
      </p:sp>
      <p:pic>
        <p:nvPicPr>
          <p:cNvPr id="22530" name="Picture 2" descr="Common 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5975" y="5343706"/>
            <a:ext cx="1638300" cy="95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738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solidFill>
                  <a:srgbClr val="365F91"/>
                </a:solidFill>
                <a:latin typeface="Cambria"/>
                <a:ea typeface="ＭＳ ゴシック"/>
              </a:rPr>
              <a:t>Focus and calculations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Three month period for data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Rent</a:t>
            </a:r>
          </a:p>
          <a:p>
            <a:pPr marR="0" lvl="1" rt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Percentage of amount billed vs. amount paid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1" rt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Tenants on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Rep Payee automatically get a 5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Serious</a:t>
            </a:r>
            <a:r>
              <a:rPr lang="en-US" b="1" i="0" u="none" strike="noStrike" dirty="0" smtClean="0">
                <a:solidFill>
                  <a:srgbClr val="4F81BD"/>
                </a:solidFill>
                <a:latin typeface="Cambria"/>
                <a:ea typeface="ＭＳ ゴシック"/>
              </a:rPr>
              <a:t>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Incidents</a:t>
            </a:r>
          </a:p>
          <a:p>
            <a:pPr marR="0" lvl="1" rt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No incidents – 5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1 to 2 incidents – 3</a:t>
            </a:r>
          </a:p>
          <a:p>
            <a:pPr marR="0" lvl="1" rt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3 or more - 1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>
                <a:solidFill>
                  <a:srgbClr val="4F81BD"/>
                </a:solidFill>
                <a:latin typeface="Cambria"/>
                <a:ea typeface="ＭＳ ゴシック"/>
              </a:rPr>
              <a:t>Holdover</a:t>
            </a:r>
          </a:p>
          <a:p>
            <a:pPr lvl="1"/>
            <a:r>
              <a:rPr lang="en-US" b="1" dirty="0">
                <a:solidFill>
                  <a:srgbClr val="4F81BD"/>
                </a:solidFill>
                <a:latin typeface="Cambria"/>
                <a:ea typeface="ＭＳ ゴシック"/>
              </a:rPr>
              <a:t>Notice to cure or </a:t>
            </a:r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later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Includes stipulation periods</a:t>
            </a:r>
            <a:endParaRPr lang="en-US" b="1" dirty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lvl="0"/>
            <a:r>
              <a:rPr lang="en-US" b="1" dirty="0">
                <a:solidFill>
                  <a:srgbClr val="4F81BD"/>
                </a:solidFill>
                <a:latin typeface="Cambria"/>
                <a:ea typeface="ＭＳ ゴシック"/>
              </a:rPr>
              <a:t>Apartment Inspections 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Acceptable, Borderline, Unacceptable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Rating determines score</a:t>
            </a:r>
            <a:endParaRPr lang="en-US" b="1" dirty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lv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Workorders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Number submitted </a:t>
            </a:r>
            <a:endParaRPr lang="en-US" b="1" dirty="0">
              <a:solidFill>
                <a:srgbClr val="4F81BD"/>
              </a:solidFill>
              <a:latin typeface="Times New Roman"/>
              <a:ea typeface="ＭＳ ゴシック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76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  <a:ea typeface="ＭＳ ゴシック"/>
              </a:rPr>
              <a:t>Sample</a:t>
            </a:r>
            <a:r>
              <a:rPr lang="en-US" b="1" i="0" u="none" strike="noStrike" dirty="0" smtClean="0">
                <a:solidFill>
                  <a:srgbClr val="365F91"/>
                </a:solidFill>
                <a:latin typeface="Cambria"/>
                <a:ea typeface="ＭＳ ゴシック"/>
              </a:rPr>
              <a:t> </a:t>
            </a:r>
            <a:r>
              <a:rPr lang="en-US" b="1" dirty="0" smtClean="0">
                <a:solidFill>
                  <a:srgbClr val="365F91"/>
                </a:solidFill>
                <a:latin typeface="Cambria"/>
                <a:ea typeface="ＭＳ ゴシック"/>
              </a:rPr>
              <a:t>Management Index S</a:t>
            </a:r>
            <a:r>
              <a:rPr lang="en-US" b="1" i="0" u="none" strike="noStrike" dirty="0" smtClean="0">
                <a:solidFill>
                  <a:srgbClr val="365F91"/>
                </a:solidFill>
                <a:latin typeface="Cambria"/>
                <a:ea typeface="ＭＳ ゴシック"/>
              </a:rPr>
              <a:t>cores</a:t>
            </a:r>
            <a:endParaRPr lang="en-US" b="1" i="0" u="none" strike="noStrike" baseline="0" dirty="0" smtClean="0">
              <a:solidFill>
                <a:srgbClr val="365F91"/>
              </a:solidFill>
              <a:latin typeface="Cambria"/>
              <a:ea typeface="ＭＳ ゴシック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01997584"/>
              </p:ext>
            </p:extLst>
          </p:nvPr>
        </p:nvGraphicFramePr>
        <p:xfrm>
          <a:off x="809510" y="2595563"/>
          <a:ext cx="8104303" cy="3689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173"/>
                <a:gridCol w="773817"/>
                <a:gridCol w="687841"/>
                <a:gridCol w="733017"/>
                <a:gridCol w="541002"/>
                <a:gridCol w="807549"/>
                <a:gridCol w="763695"/>
                <a:gridCol w="588071"/>
                <a:gridCol w="992713"/>
                <a:gridCol w="687841"/>
                <a:gridCol w="717584"/>
              </a:tblGrid>
              <a:tr h="5270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First</a:t>
                      </a:r>
                    </a:p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Name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Last</a:t>
                      </a:r>
                    </a:p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Name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Unit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Subsidy</a:t>
                      </a:r>
                    </a:p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Code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Rep payee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Rent</a:t>
                      </a:r>
                    </a:p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Score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Workorder</a:t>
                      </a:r>
                    </a:p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Score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Incident</a:t>
                      </a:r>
                    </a:p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Score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Apt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Arial"/>
                        </a:rPr>
                        <a:t> Condition</a:t>
                      </a:r>
                      <a:endParaRPr lang="en-US" sz="10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Score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H</a:t>
                      </a:r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oldover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Total</a:t>
                      </a:r>
                    </a:p>
                    <a:p>
                      <a:pPr algn="ctr" fontAlgn="b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Score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</a:tr>
              <a:tr h="5270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Bart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Simpson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211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NYNY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3.00</a:t>
                      </a:r>
                    </a:p>
                  </a:txBody>
                  <a:tcPr marL="12700" marR="12700" marT="12700" marB="0" anchor="ctr"/>
                </a:tc>
              </a:tr>
              <a:tr h="5270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Lisa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Simpson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212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</a:tr>
              <a:tr h="5270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Ned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Flanders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213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NYNY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3.00</a:t>
                      </a:r>
                    </a:p>
                  </a:txBody>
                  <a:tcPr marL="12700" marR="12700" marT="12700" marB="0" anchor="ctr"/>
                </a:tc>
              </a:tr>
              <a:tr h="5270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Bleeding Gums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Murphy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214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3.00</a:t>
                      </a:r>
                    </a:p>
                  </a:txBody>
                  <a:tcPr marL="12700" marR="12700" marT="12700" marB="0" anchor="ctr"/>
                </a:tc>
              </a:tr>
              <a:tr h="5270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Montgomery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Burns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215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NYNY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12700" marR="12700" marT="12700" marB="0" anchor="ctr"/>
                </a:tc>
              </a:tr>
              <a:tr h="5270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Seymour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Skinner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216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LI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5.00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942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dirty="0" smtClean="0">
                <a:solidFill>
                  <a:srgbClr val="365F91"/>
                </a:solidFill>
                <a:latin typeface="Cambria"/>
                <a:ea typeface="ＭＳ ゴシック"/>
              </a:rPr>
              <a:t>Percentage of Tenants with Each Score</a:t>
            </a:r>
            <a:endParaRPr lang="en-US" b="1" i="0" u="none" strike="noStrike" baseline="0" dirty="0" smtClean="0">
              <a:solidFill>
                <a:srgbClr val="365F91"/>
              </a:solidFill>
              <a:latin typeface="Cambria"/>
              <a:ea typeface="ＭＳ ゴシック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71493" y="2202287"/>
          <a:ext cx="8042320" cy="444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1483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  <a:ea typeface="ＭＳ ゴシック"/>
              </a:rPr>
              <a:t>Individual</a:t>
            </a:r>
            <a:r>
              <a:rPr lang="en-US" b="1" i="0" u="none" strike="noStrike" dirty="0" smtClean="0">
                <a:solidFill>
                  <a:srgbClr val="365F91"/>
                </a:solidFill>
                <a:latin typeface="Cambria"/>
                <a:ea typeface="ＭＳ ゴシック"/>
              </a:rPr>
              <a:t> Tenant History</a:t>
            </a:r>
            <a:endParaRPr lang="en-US" b="1" i="0" u="none" strike="noStrike" baseline="0" dirty="0" smtClean="0">
              <a:solidFill>
                <a:srgbClr val="365F91"/>
              </a:solidFill>
              <a:latin typeface="Cambria"/>
              <a:ea typeface="ＭＳ ゴシック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49570" y="2279560"/>
          <a:ext cx="7964243" cy="410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506"/>
                <a:gridCol w="978634"/>
                <a:gridCol w="999772"/>
                <a:gridCol w="1004790"/>
                <a:gridCol w="895774"/>
                <a:gridCol w="977208"/>
                <a:gridCol w="931400"/>
                <a:gridCol w="1050159"/>
              </a:tblGrid>
              <a:tr h="445940"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Rating Date</a:t>
                      </a:r>
                      <a:endParaRPr lang="en-US" sz="1450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Apt</a:t>
                      </a:r>
                      <a:r>
                        <a:rPr lang="en-US" sz="1450" baseline="0" dirty="0" smtClean="0"/>
                        <a:t> Cond</a:t>
                      </a:r>
                      <a:endParaRPr lang="en-US" sz="1450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Holdover</a:t>
                      </a:r>
                      <a:endParaRPr lang="en-US" sz="1450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Incidents</a:t>
                      </a:r>
                      <a:endParaRPr lang="en-US" sz="1450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Rent</a:t>
                      </a:r>
                      <a:endParaRPr lang="en-US" sz="1450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Rep</a:t>
                      </a:r>
                    </a:p>
                    <a:p>
                      <a:pPr algn="ctr"/>
                      <a:r>
                        <a:rPr lang="en-US" sz="1450" dirty="0" smtClean="0"/>
                        <a:t>Payee</a:t>
                      </a:r>
                      <a:endParaRPr lang="en-US" sz="1450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Work Orders</a:t>
                      </a:r>
                      <a:endParaRPr lang="en-US" sz="1450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Total Score</a:t>
                      </a:r>
                      <a:endParaRPr lang="en-US" sz="1450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5940"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8/31/2011</a:t>
                      </a:r>
                      <a:endParaRPr lang="en-US" sz="1450" dirty="0"/>
                    </a:p>
                  </a:txBody>
                  <a:tcPr marL="45720" marR="45720"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1</a:t>
                      </a:r>
                      <a:endParaRPr lang="en-US" sz="1450" dirty="0"/>
                    </a:p>
                  </a:txBody>
                  <a:tcPr marL="45720" marR="45720"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>
                    <a:lnT w="38100" cmpd="sng">
                      <a:noFill/>
                    </a:lnT>
                  </a:tcPr>
                </a:tc>
              </a:tr>
              <a:tr h="445940"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9/30/2011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3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1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3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3</a:t>
                      </a:r>
                      <a:endParaRPr lang="en-US" sz="1450" dirty="0"/>
                    </a:p>
                  </a:txBody>
                  <a:tcPr marL="45720" marR="45720" anchor="ctr"/>
                </a:tc>
              </a:tr>
              <a:tr h="445940"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10/31/2011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1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3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3</a:t>
                      </a:r>
                      <a:endParaRPr lang="en-US" sz="1450" dirty="0"/>
                    </a:p>
                  </a:txBody>
                  <a:tcPr marL="45720" marR="45720" anchor="ctr"/>
                </a:tc>
              </a:tr>
              <a:tr h="445940"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11/30/2011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1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3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3</a:t>
                      </a:r>
                      <a:endParaRPr lang="en-US" sz="1450" dirty="0"/>
                    </a:p>
                  </a:txBody>
                  <a:tcPr marL="45720" marR="45720" anchor="ctr"/>
                </a:tc>
              </a:tr>
              <a:tr h="445940"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12/31/2011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1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3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3</a:t>
                      </a:r>
                      <a:endParaRPr lang="en-US" sz="1450" dirty="0"/>
                    </a:p>
                  </a:txBody>
                  <a:tcPr marL="45720" marR="45720" anchor="ctr"/>
                </a:tc>
              </a:tr>
              <a:tr h="445940"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1/31/2012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1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1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3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1</a:t>
                      </a:r>
                      <a:endParaRPr lang="en-US" sz="1450" dirty="0"/>
                    </a:p>
                  </a:txBody>
                  <a:tcPr marL="45720" marR="45720" anchor="ctr"/>
                </a:tc>
              </a:tr>
              <a:tr h="445940"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2/29/2012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3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1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3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3</a:t>
                      </a:r>
                      <a:endParaRPr lang="en-US" sz="1450" dirty="0"/>
                    </a:p>
                  </a:txBody>
                  <a:tcPr marL="45720" marR="45720" anchor="ctr"/>
                </a:tc>
              </a:tr>
              <a:tr h="445940"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3/31/2012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3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5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1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1</a:t>
                      </a:r>
                      <a:endParaRPr lang="en-US" sz="14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 smtClean="0"/>
                        <a:t>1</a:t>
                      </a:r>
                      <a:endParaRPr lang="en-US" sz="1450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3617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dirty="0" smtClean="0">
                <a:solidFill>
                  <a:srgbClr val="365F91"/>
                </a:solidFill>
                <a:latin typeface="Cambria"/>
                <a:ea typeface="ＭＳ ゴシック"/>
              </a:rPr>
              <a:t>Number of Tenants with Incident Scores</a:t>
            </a:r>
            <a:endParaRPr lang="en-US" b="1" i="0" u="none" strike="noStrike" baseline="0" dirty="0" smtClean="0">
              <a:solidFill>
                <a:srgbClr val="365F91"/>
              </a:solidFill>
              <a:latin typeface="Times New Roman"/>
              <a:ea typeface="ＭＳ ゴシック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188076" y="2215166"/>
          <a:ext cx="6767849" cy="441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0239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solidFill>
                  <a:srgbClr val="365F91"/>
                </a:solidFill>
                <a:latin typeface="Cambria"/>
                <a:ea typeface="ＭＳ ゴシック"/>
              </a:rPr>
              <a:t>Uses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Provides </a:t>
            </a:r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a 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quick snapshot of individual tenant behavior at the moment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Cross check against other sources of information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Identify tenants most in need of help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Determine strategy and targets for court cases</a:t>
            </a:r>
          </a:p>
          <a:p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Determine impacts of new policies and changing tenant populations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Examine trend data for individuals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Chronically street homeless adjusting to housing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Identify decompensation and other issues</a:t>
            </a:r>
          </a:p>
          <a:p>
            <a:pPr lv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Quickly review building information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Current building snapshot and trends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Buildings as compared to each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61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solidFill>
                  <a:srgbClr val="365F91"/>
                </a:solidFill>
                <a:latin typeface="Cambria"/>
                <a:ea typeface="ＭＳ ゴシック"/>
              </a:rPr>
              <a:t>Serious Incident Tracking</a:t>
            </a:r>
            <a:endParaRPr lang="en-US" b="1" i="0" u="none" strike="noStrike" baseline="0" smtClean="0">
              <a:solidFill>
                <a:srgbClr val="365F91"/>
              </a:solidFill>
              <a:latin typeface="Times New Roman"/>
              <a:ea typeface="ＭＳ ゴシック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573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solidFill>
                  <a:srgbClr val="365F91"/>
                </a:solidFill>
                <a:latin typeface="Cambria"/>
                <a:ea typeface="ＭＳ ゴシック"/>
              </a:rPr>
              <a:t>History of Development</a:t>
            </a:r>
            <a:endParaRPr lang="en-US" b="1" i="0" u="none" strike="noStrike" baseline="0" smtClean="0">
              <a:solidFill>
                <a:srgbClr val="365F91"/>
              </a:solidFill>
              <a:latin typeface="Times New Roman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0" u="none" strike="noStrike" baseline="0" smtClean="0">
                <a:solidFill>
                  <a:srgbClr val="4F81BD"/>
                </a:solidFill>
                <a:latin typeface="Cambria"/>
                <a:ea typeface="ＭＳ ゴシック"/>
              </a:rPr>
              <a:t>Concern about nature and frequency of incidents</a:t>
            </a:r>
          </a:p>
          <a:p>
            <a:pPr marR="0" lvl="0" rtl="0"/>
            <a:r>
              <a:rPr lang="en-US" b="1" i="0" u="none" strike="noStrike" baseline="0" smtClean="0">
                <a:solidFill>
                  <a:srgbClr val="4F81BD"/>
                </a:solidFill>
                <a:latin typeface="Cambria"/>
                <a:ea typeface="ＭＳ ゴシック"/>
              </a:rPr>
              <a:t>Desire to look at aggregate information</a:t>
            </a:r>
          </a:p>
          <a:p>
            <a:pPr marR="0" lvl="0" rtl="0"/>
            <a:r>
              <a:rPr lang="en-US" b="1" i="0" u="none" strike="noStrike" baseline="0" smtClean="0">
                <a:solidFill>
                  <a:srgbClr val="4F81BD"/>
                </a:solidFill>
                <a:latin typeface="Cambria"/>
                <a:ea typeface="ＭＳ ゴシック"/>
              </a:rPr>
              <a:t>Desire to compare trends across buildings</a:t>
            </a:r>
          </a:p>
        </p:txBody>
      </p:sp>
    </p:spTree>
    <p:extLst>
      <p:ext uri="{BB962C8B-B14F-4D97-AF65-F5344CB8AC3E}">
        <p14:creationId xmlns="" xmlns:p14="http://schemas.microsoft.com/office/powerpoint/2010/main" val="7625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solidFill>
                  <a:srgbClr val="365F91"/>
                </a:solidFill>
                <a:latin typeface="Cambria"/>
                <a:ea typeface="ＭＳ ゴシック"/>
              </a:rPr>
              <a:t>Focus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Incident Database has incident types and check boxes for emergency responders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Report examines frequency of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Incident types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Presence of emergency responders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Rate of incidents per 100 residents allows for comparison across buildings, because</a:t>
            </a:r>
            <a:r>
              <a:rPr lang="en-US" b="1" i="0" u="none" strike="noStrike" dirty="0" smtClean="0">
                <a:solidFill>
                  <a:srgbClr val="4F81BD"/>
                </a:solidFill>
                <a:latin typeface="Cambria"/>
                <a:ea typeface="ＭＳ ゴシック"/>
              </a:rPr>
              <a:t> buildings vary in size.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Historical data is shown for trending purposes</a:t>
            </a:r>
            <a:endParaRPr lang="en-US" b="1" i="0" u="none" strike="noStrike" baseline="0" dirty="0" smtClean="0">
              <a:solidFill>
                <a:srgbClr val="4F81BD"/>
              </a:solidFill>
              <a:latin typeface="Times New Roman"/>
              <a:ea typeface="ＭＳ ゴシック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57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  <a:ea typeface="ＭＳ ゴシック"/>
              </a:rPr>
              <a:t>Sample Incident</a:t>
            </a:r>
            <a:r>
              <a:rPr lang="en-US" b="1" i="0" u="none" strike="noStrike" dirty="0" smtClean="0">
                <a:solidFill>
                  <a:srgbClr val="365F91"/>
                </a:solidFill>
                <a:latin typeface="Cambria"/>
                <a:ea typeface="ＭＳ ゴシック"/>
              </a:rPr>
              <a:t> Tracking Report</a:t>
            </a:r>
            <a:endParaRPr lang="en-US" b="1" i="0" u="none" strike="noStrike" baseline="0" dirty="0" smtClean="0">
              <a:solidFill>
                <a:srgbClr val="365F91"/>
              </a:solidFill>
              <a:latin typeface="Times New Roman"/>
              <a:ea typeface="ＭＳ ゴシック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03155" y="2259693"/>
          <a:ext cx="8010658" cy="4257019"/>
        </p:xfrm>
        <a:graphic>
          <a:graphicData uri="http://schemas.openxmlformats.org/drawingml/2006/table">
            <a:tbl>
              <a:tblPr/>
              <a:tblGrid>
                <a:gridCol w="2410286"/>
                <a:gridCol w="765621"/>
                <a:gridCol w="765621"/>
                <a:gridCol w="765621"/>
                <a:gridCol w="538769"/>
                <a:gridCol w="552948"/>
                <a:gridCol w="552948"/>
                <a:gridCol w="552948"/>
                <a:gridCol w="552948"/>
                <a:gridCol w="552948"/>
              </a:tblGrid>
              <a:tr h="50082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latin typeface="Arial"/>
                        </a:rPr>
                        <a:t>Total </a:t>
                      </a:r>
                      <a:r>
                        <a:rPr lang="en-US" sz="800" b="1" i="0" u="none" strike="noStrike" dirty="0">
                          <a:latin typeface="Arial"/>
                        </a:rPr>
                        <a:t>Incidents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January</a:t>
                      </a:r>
                      <a:br>
                        <a:rPr lang="en-US" sz="800" b="1" i="0" u="none" strike="noStrike">
                          <a:latin typeface="Arial"/>
                        </a:rPr>
                      </a:br>
                      <a:r>
                        <a:rPr lang="en-US" sz="8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February</a:t>
                      </a:r>
                      <a:br>
                        <a:rPr lang="en-US" sz="800" b="1" i="0" u="none" strike="noStrike">
                          <a:latin typeface="Arial"/>
                        </a:rPr>
                      </a:br>
                      <a:r>
                        <a:rPr lang="en-US" sz="8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March</a:t>
                      </a:r>
                      <a:br>
                        <a:rPr lang="en-US" sz="800" b="1" i="0" u="none" strike="noStrike">
                          <a:latin typeface="Arial"/>
                        </a:rPr>
                      </a:br>
                      <a:r>
                        <a:rPr lang="en-US" sz="8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Q1</a:t>
                      </a:r>
                      <a:br>
                        <a:rPr lang="en-US" sz="800" b="1" i="0" u="none" strike="noStrike">
                          <a:latin typeface="Arial"/>
                        </a:rPr>
                      </a:br>
                      <a:r>
                        <a:rPr lang="en-US" sz="8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Q4</a:t>
                      </a:r>
                      <a:br>
                        <a:rPr lang="en-US" sz="800" b="1" i="0" u="none" strike="noStrike">
                          <a:latin typeface="Arial"/>
                        </a:rPr>
                      </a:br>
                      <a:r>
                        <a:rPr lang="en-US" sz="8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Q3</a:t>
                      </a:r>
                      <a:br>
                        <a:rPr lang="en-US" sz="800" b="1" i="0" u="none" strike="noStrike">
                          <a:latin typeface="Arial"/>
                        </a:rPr>
                      </a:br>
                      <a:r>
                        <a:rPr lang="en-US" sz="8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Q2</a:t>
                      </a:r>
                      <a:br>
                        <a:rPr lang="en-US" sz="800" b="1" i="0" u="none" strike="noStrike">
                          <a:latin typeface="Arial"/>
                        </a:rPr>
                      </a:br>
                      <a:r>
                        <a:rPr lang="en-US" sz="8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Arial"/>
                        </a:rPr>
                        <a:t>Q1</a:t>
                      </a:r>
                      <a:br>
                        <a:rPr lang="en-US" sz="800" b="1" i="0" u="none" strike="noStrike" dirty="0">
                          <a:latin typeface="Arial"/>
                        </a:rPr>
                      </a:br>
                      <a:r>
                        <a:rPr lang="en-US" sz="800" b="1" i="0" u="none" strike="noStrike" dirty="0">
                          <a:latin typeface="Arial"/>
                        </a:rPr>
                        <a:t>2011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NYPD (checked)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44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76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FDNY (checked)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EMS (checked)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47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70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Unduplicated Total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95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82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98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120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504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Argument/Dispute               </a:t>
                      </a:r>
                    </a:p>
                  </a:txBody>
                  <a:tcPr marL="8092" marR="8092" marT="80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36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Disorderly Conduct             </a:t>
                      </a:r>
                    </a:p>
                  </a:txBody>
                  <a:tcPr marL="8092" marR="8092" marT="80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Harassment                     </a:t>
                      </a:r>
                    </a:p>
                  </a:txBody>
                  <a:tcPr marL="8092" marR="8092" marT="80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Illegal Activity               </a:t>
                      </a:r>
                    </a:p>
                  </a:txBody>
                  <a:tcPr marL="8092" marR="8092" marT="80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Missing Property / Theft       </a:t>
                      </a:r>
                    </a:p>
                  </a:txBody>
                  <a:tcPr marL="8092" marR="8092" marT="80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NYPD Called/Onsite             </a:t>
                      </a:r>
                    </a:p>
                  </a:txBody>
                  <a:tcPr marL="8092" marR="8092" marT="80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46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58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68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Physical Altercation           </a:t>
                      </a:r>
                    </a:p>
                  </a:txBody>
                  <a:tcPr marL="8092" marR="8092" marT="80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Property Damage                </a:t>
                      </a:r>
                    </a:p>
                  </a:txBody>
                  <a:tcPr marL="8092" marR="8092" marT="80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Tenant Abuse of Onsite Staff   </a:t>
                      </a:r>
                    </a:p>
                  </a:txBody>
                  <a:tcPr marL="8092" marR="8092" marT="80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Tenant Abuse of Security       </a:t>
                      </a:r>
                    </a:p>
                  </a:txBody>
                  <a:tcPr marL="8092" marR="8092" marT="809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42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92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48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85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136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144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075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dirty="0" smtClean="0">
                <a:solidFill>
                  <a:srgbClr val="365F91"/>
                </a:solidFill>
                <a:latin typeface="Cambria"/>
                <a:ea typeface="ＭＳ ゴシック"/>
              </a:rPr>
              <a:t>Synopsis</a:t>
            </a:r>
            <a:endParaRPr lang="en-US" b="1" i="0" u="none" strike="noStrike" baseline="0" dirty="0" smtClean="0">
              <a:solidFill>
                <a:srgbClr val="365F91"/>
              </a:solidFill>
              <a:latin typeface="Cambria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Common Ground Overview</a:t>
            </a:r>
          </a:p>
          <a:p>
            <a:pPr marR="0" lvl="0" rt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Databases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Management Index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Serious Incident Tracking</a:t>
            </a:r>
          </a:p>
          <a:p>
            <a:pPr marR="0" lvl="0" rt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Conclusions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31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65F91"/>
                </a:solidFill>
                <a:latin typeface="Cambria"/>
                <a:ea typeface="ＭＳ ゴシック"/>
              </a:rPr>
              <a:t>Incidents per 100 Residents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02577" y="2259692"/>
          <a:ext cx="8011236" cy="4332176"/>
        </p:xfrm>
        <a:graphic>
          <a:graphicData uri="http://schemas.openxmlformats.org/drawingml/2006/table">
            <a:tbl>
              <a:tblPr/>
              <a:tblGrid>
                <a:gridCol w="2410460"/>
                <a:gridCol w="765676"/>
                <a:gridCol w="765676"/>
                <a:gridCol w="765676"/>
                <a:gridCol w="538808"/>
                <a:gridCol w="552988"/>
                <a:gridCol w="552988"/>
                <a:gridCol w="552988"/>
                <a:gridCol w="552988"/>
                <a:gridCol w="552988"/>
              </a:tblGrid>
              <a:tr h="50966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Arial"/>
                        </a:rPr>
                        <a:t>Total Incidents Per 100 residents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January</a:t>
                      </a:r>
                      <a:br>
                        <a:rPr lang="en-US" sz="800" b="1" i="0" u="none" strike="noStrike">
                          <a:latin typeface="Arial"/>
                        </a:rPr>
                      </a:br>
                      <a:r>
                        <a:rPr lang="en-US" sz="8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February</a:t>
                      </a:r>
                      <a:br>
                        <a:rPr lang="en-US" sz="800" b="1" i="0" u="none" strike="noStrike">
                          <a:latin typeface="Arial"/>
                        </a:rPr>
                      </a:br>
                      <a:r>
                        <a:rPr lang="en-US" sz="8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March</a:t>
                      </a:r>
                      <a:br>
                        <a:rPr lang="en-US" sz="800" b="1" i="0" u="none" strike="noStrike">
                          <a:latin typeface="Arial"/>
                        </a:rPr>
                      </a:br>
                      <a:r>
                        <a:rPr lang="en-US" sz="8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Q1</a:t>
                      </a:r>
                      <a:br>
                        <a:rPr lang="en-US" sz="800" b="1" i="0" u="none" strike="noStrike">
                          <a:latin typeface="Arial"/>
                        </a:rPr>
                      </a:br>
                      <a:r>
                        <a:rPr lang="en-US" sz="8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Q4</a:t>
                      </a:r>
                      <a:br>
                        <a:rPr lang="en-US" sz="800" b="1" i="0" u="none" strike="noStrike">
                          <a:latin typeface="Arial"/>
                        </a:rPr>
                      </a:br>
                      <a:r>
                        <a:rPr lang="en-US" sz="8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Q3</a:t>
                      </a:r>
                      <a:br>
                        <a:rPr lang="en-US" sz="800" b="1" i="0" u="none" strike="noStrike">
                          <a:latin typeface="Arial"/>
                        </a:rPr>
                      </a:br>
                      <a:r>
                        <a:rPr lang="en-US" sz="8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Q2</a:t>
                      </a:r>
                      <a:br>
                        <a:rPr lang="en-US" sz="800" b="1" i="0" u="none" strike="noStrike">
                          <a:latin typeface="Arial"/>
                        </a:rPr>
                      </a:br>
                      <a:r>
                        <a:rPr lang="en-US" sz="8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Q1</a:t>
                      </a:r>
                      <a:br>
                        <a:rPr lang="en-US" sz="800" b="1" i="0" u="none" strike="noStrike">
                          <a:latin typeface="Arial"/>
                        </a:rPr>
                      </a:br>
                      <a:r>
                        <a:rPr lang="en-US" sz="800" b="1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NYPD (checked)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4.12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4.21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5.08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13.41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8.65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13.27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13.04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12.59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FDNY (checked)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0.46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0.37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0.37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1.19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1.33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1.42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1.46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1.19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EMS (checked)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5.63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4.44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4.49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14.55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10.39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13.32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12.13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14.32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Unduplicated Total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8.65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7.51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8.42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24.58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17.89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23.75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22.33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23.39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5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Argument/Dispute              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0.73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0.78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1.42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2.93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3.16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3.89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4.90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3.71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Disorderly Conduct            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0.50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0.78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1.46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2.75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1.28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0.87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2.47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1.56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Harassment                    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0.37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0.27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0.09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0.73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0.55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1.14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0.82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1.65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Illegal Activity              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0.05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0.05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0.05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0.14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0.09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0.23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Missing Property / Theft      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0.32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0.09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0.23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0.64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0.50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1.05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0.96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0.50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NYPD Called/Onsite            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3.25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3.34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3.66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10.25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7.69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9.06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10.94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11.62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Physical Altercation          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0.05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0.05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0.23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0.32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0.64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0.64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Property Damage               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0.05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0.09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0.09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0.23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0.27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0.50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0.37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0.23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Tenant Abuse of Onsite Staff  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0.32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0.27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0.27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0.87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0.64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0.96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0.50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0.78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Tenant Abuse of Security       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0.64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0.78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0.78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2.20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1.46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2.33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1.69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1.60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6.18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6.50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8.01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20.69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15.84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20.27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23.39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22.52</a:t>
                      </a:r>
                    </a:p>
                  </a:txBody>
                  <a:tcPr marL="8092" marR="8092" marT="8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algn="ctr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  <a:ea typeface="ＭＳ ゴシック"/>
              </a:rPr>
              <a:t>Serious</a:t>
            </a:r>
            <a:r>
              <a:rPr lang="en-US" b="1" i="0" u="none" strike="noStrike" dirty="0" smtClean="0">
                <a:solidFill>
                  <a:srgbClr val="365F91"/>
                </a:solidFill>
                <a:latin typeface="Cambria"/>
                <a:ea typeface="ＭＳ ゴシック"/>
              </a:rPr>
              <a:t> Incidents by Quarter/100 Residents</a:t>
            </a:r>
            <a:endParaRPr lang="en-US" b="1" i="0" u="none" strike="noStrike" baseline="0" dirty="0" smtClean="0">
              <a:solidFill>
                <a:srgbClr val="365F91"/>
              </a:solidFill>
              <a:latin typeface="Cambria"/>
              <a:ea typeface="ＭＳ ゴシック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236682" y="2038256"/>
          <a:ext cx="8670636" cy="453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879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  <a:ea typeface="ＭＳ ゴシック"/>
              </a:rPr>
              <a:t>Uses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Examine current number of serious incidents per building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Modify</a:t>
            </a:r>
            <a:r>
              <a:rPr lang="en-US" b="1" i="0" u="none" strike="noStrike" dirty="0" smtClean="0">
                <a:solidFill>
                  <a:srgbClr val="4F81BD"/>
                </a:solidFill>
                <a:latin typeface="Cambria"/>
                <a:ea typeface="ＭＳ ゴシック"/>
              </a:rPr>
              <a:t> or change practices, such as setting thresholds for court</a:t>
            </a:r>
          </a:p>
          <a:p>
            <a:pPr marR="0" lvl="1" rtl="0"/>
            <a:r>
              <a:rPr lang="en-US" b="1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Use</a:t>
            </a:r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 data to help re-center staff and give perspective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Compare incident rates across buildings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Examine different populations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Promote best practices in managing incidents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Review trend information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Are there more incidents during certain times of year?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Helps to devote resources during startup</a:t>
            </a:r>
            <a:endParaRPr lang="en-US" b="1" i="0" u="none" strike="noStrike" baseline="0" dirty="0" smtClean="0">
              <a:solidFill>
                <a:srgbClr val="4F81BD"/>
              </a:solidFill>
              <a:latin typeface="Times New Roman"/>
              <a:ea typeface="ＭＳ ゴシック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63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  <a:ea typeface="ＭＳ ゴシック"/>
              </a:rPr>
              <a:t>Conclusions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558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65F91"/>
                </a:solidFill>
                <a:latin typeface="Cambria"/>
                <a:ea typeface="ＭＳ ゴシック"/>
              </a:rPr>
              <a:t>Two Tools Amongst Many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955343" y="2595563"/>
            <a:ext cx="7958471" cy="3670300"/>
          </a:xfrm>
        </p:spPr>
        <p:txBody>
          <a:bodyPr>
            <a:normAutofit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Use both tools</a:t>
            </a:r>
            <a:r>
              <a:rPr lang="en-US" b="1" i="0" u="none" strike="noStrike" dirty="0" smtClean="0">
                <a:solidFill>
                  <a:srgbClr val="4F81BD"/>
                </a:solidFill>
                <a:latin typeface="Cambria"/>
                <a:ea typeface="ＭＳ ゴシック"/>
              </a:rPr>
              <a:t> together to give a clearer picture of incidents</a:t>
            </a:r>
          </a:p>
          <a:p>
            <a:pPr lvl="1"/>
            <a:r>
              <a:rPr lang="en-US" b="1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Management</a:t>
            </a:r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 Index provides individual tenant data</a:t>
            </a:r>
          </a:p>
          <a:p>
            <a:pPr lvl="1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Serious</a:t>
            </a:r>
            <a:r>
              <a:rPr lang="en-US" b="1" i="0" u="none" strike="noStrike" dirty="0" smtClean="0">
                <a:solidFill>
                  <a:srgbClr val="4F81BD"/>
                </a:solidFill>
                <a:latin typeface="Cambria"/>
                <a:ea typeface="ＭＳ ゴシック"/>
              </a:rPr>
              <a:t> Incident tracking  shows frequency and types of incidents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Other tools include</a:t>
            </a:r>
          </a:p>
          <a:p>
            <a:pPr lvl="1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Exit Analysis – examines positive</a:t>
            </a:r>
            <a:r>
              <a:rPr lang="en-US" b="1" i="0" u="none" strike="noStrike" dirty="0" smtClean="0">
                <a:solidFill>
                  <a:srgbClr val="4F81BD"/>
                </a:solidFill>
                <a:latin typeface="Cambria"/>
                <a:ea typeface="ＭＳ ゴシック"/>
              </a:rPr>
              <a:t> and negative exists from housing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lvl="1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MTDB Audit – internal review of MTDB data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Case Note Audit and Service Plan reviews – ensures we meet contractual requirements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Incident Review Committee – examines best practices, training needs, etc.  </a:t>
            </a:r>
            <a:endParaRPr lang="en-US" b="1" i="0" u="none" strike="noStrike" baseline="0" dirty="0" smtClean="0">
              <a:solidFill>
                <a:srgbClr val="4F81BD"/>
              </a:solidFill>
              <a:latin typeface="Times New Roman"/>
              <a:ea typeface="ＭＳ ゴシック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64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  <a:ea typeface="ＭＳ ゴシック"/>
              </a:rPr>
              <a:t>Common</a:t>
            </a:r>
            <a:r>
              <a:rPr lang="en-US" b="1" i="0" u="none" strike="noStrike" dirty="0" smtClean="0">
                <a:solidFill>
                  <a:srgbClr val="365F91"/>
                </a:solidFill>
                <a:latin typeface="Cambria"/>
                <a:ea typeface="ＭＳ ゴシック"/>
              </a:rPr>
              <a:t> Ground Overview</a:t>
            </a:r>
            <a:endParaRPr lang="en-US" b="1" i="0" u="none" strike="noStrike" baseline="0" dirty="0" smtClean="0">
              <a:solidFill>
                <a:srgbClr val="365F91"/>
              </a:solidFill>
              <a:latin typeface="Cambria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272938"/>
            <a:ext cx="7610476" cy="3993392"/>
          </a:xfrm>
        </p:spPr>
        <p:txBody>
          <a:bodyPr>
            <a:normAutofit fontScale="85000" lnSpcReduction="200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Common Ground was founded in 1991.</a:t>
            </a:r>
          </a:p>
          <a:p>
            <a:pPr lv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We own 11 properties and manage 2, comprising 2,659 units of supportive housing</a:t>
            </a:r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, in New York City, Rochester, and Connecticut.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We operate 123 scatter-site apartments, 386 units of transitional housing, and conduct street outreach in Brooklyn, Queens, and Manhattan.</a:t>
            </a:r>
          </a:p>
          <a:p>
            <a:pPr marR="0" lvl="0" rt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Our partners, CUCS, The Actors Fund, Good Shepherd, Bronxworks, and The Door provide onsite social services.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Common Ground properties have robust staff, including 24 hour contract</a:t>
            </a:r>
            <a:r>
              <a:rPr lang="en-US" b="1" i="0" u="none" strike="noStrike" dirty="0" smtClean="0">
                <a:solidFill>
                  <a:srgbClr val="4F81BD"/>
                </a:solidFill>
                <a:latin typeface="Cambria"/>
                <a:ea typeface="ＭＳ ゴシック"/>
              </a:rPr>
              <a:t> security.</a:t>
            </a:r>
            <a:endParaRPr lang="en-US" b="1" dirty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Although</a:t>
            </a:r>
            <a:r>
              <a:rPr lang="en-US" b="1" i="0" u="none" strike="noStrike" dirty="0" smtClean="0">
                <a:solidFill>
                  <a:srgbClr val="4F81BD"/>
                </a:solidFill>
                <a:latin typeface="Cambria"/>
                <a:ea typeface="ＭＳ ゴシック"/>
              </a:rPr>
              <a:t> we don’t have access to the same information as social services, we examine a great deal of data.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81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dirty="0" smtClean="0">
                <a:solidFill>
                  <a:srgbClr val="365F91"/>
                </a:solidFill>
                <a:latin typeface="Cambria"/>
                <a:ea typeface="ＭＳ ゴシック"/>
              </a:rPr>
              <a:t>Databases for tenant information</a:t>
            </a:r>
            <a:endParaRPr lang="en-US" b="1" i="0" u="none" strike="noStrike" baseline="0" dirty="0" smtClean="0">
              <a:solidFill>
                <a:srgbClr val="365F91"/>
              </a:solidFill>
              <a:latin typeface="Cambria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292454"/>
            <a:ext cx="7610476" cy="3973875"/>
          </a:xfrm>
        </p:spPr>
        <p:txBody>
          <a:bodyPr>
            <a:normAutofit fontScale="85000" lnSpcReduction="200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MRI – Intuit Real Estate software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Rent, including</a:t>
            </a:r>
            <a:r>
              <a:rPr lang="en-US" b="1" i="0" u="none" strike="noStrike" dirty="0" smtClean="0">
                <a:solidFill>
                  <a:srgbClr val="4F81BD"/>
                </a:solidFill>
                <a:latin typeface="Cambria"/>
                <a:ea typeface="ＭＳ ゴシック"/>
              </a:rPr>
              <a:t> charges and payments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No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Times New Roman"/>
                <a:ea typeface="ＭＳ ゴシック"/>
              </a:rPr>
              <a:t>-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pay cases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MTDB – Internal Database, with link to MRI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Primary source for tenant information</a:t>
            </a:r>
          </a:p>
          <a:p>
            <a:pPr marR="0" lvl="1" rt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Subsidies, income, demographics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Holdover information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Incidents Database – Internal Database, with link to MRI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Incident reports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Facman/Maintenance Connection – Web based CMMS 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Workorders</a:t>
            </a:r>
          </a:p>
          <a:p>
            <a:pPr marR="0" lvl="1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Apartment inspections</a:t>
            </a:r>
          </a:p>
        </p:txBody>
      </p:sp>
    </p:spTree>
    <p:extLst>
      <p:ext uri="{BB962C8B-B14F-4D97-AF65-F5344CB8AC3E}">
        <p14:creationId xmlns="" xmlns:p14="http://schemas.microsoft.com/office/powerpoint/2010/main" val="33356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  <a:ea typeface="ＭＳ ゴシック"/>
              </a:rPr>
              <a:t>Data Entry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292454"/>
            <a:ext cx="7610476" cy="3973875"/>
          </a:xfrm>
        </p:spPr>
        <p:txBody>
          <a:bodyPr>
            <a:normAutofit lnSpcReduction="10000"/>
          </a:bodyPr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Information</a:t>
            </a:r>
            <a:r>
              <a:rPr lang="en-US" b="1" i="0" u="none" strike="noStrike" dirty="0" smtClean="0">
                <a:solidFill>
                  <a:srgbClr val="4F81BD"/>
                </a:solidFill>
                <a:latin typeface="Cambria"/>
                <a:ea typeface="ＭＳ ゴシック"/>
              </a:rPr>
              <a:t> is entered into these databases as events occur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Rent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Monthly Billing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Real time information for payments and notes</a:t>
            </a:r>
          </a:p>
          <a:p>
            <a:pPr lvl="1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Court cases are tracked</a:t>
            </a:r>
            <a:r>
              <a:rPr lang="en-US" b="1" i="0" u="none" strike="noStrike" dirty="0" smtClean="0">
                <a:solidFill>
                  <a:srgbClr val="4F81BD"/>
                </a:solidFill>
                <a:latin typeface="Cambria"/>
                <a:ea typeface="ＭＳ ゴシック"/>
              </a:rPr>
              <a:t> when the case begins and ends, as well as intermediate steps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0" rt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Security staff document incidents immediately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Workorders</a:t>
            </a:r>
            <a:r>
              <a:rPr lang="en-US" b="1" i="0" u="none" strike="noStrike" dirty="0" smtClean="0">
                <a:solidFill>
                  <a:srgbClr val="4F81BD"/>
                </a:solidFill>
                <a:latin typeface="Cambria"/>
                <a:ea typeface="ＭＳ ゴシック"/>
              </a:rPr>
              <a:t> are requested by tenants as needed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Apartment inspections are </a:t>
            </a:r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conducted at least three times a year and are recorded as they happen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07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dirty="0" smtClean="0">
                <a:solidFill>
                  <a:srgbClr val="365F91"/>
                </a:solidFill>
                <a:latin typeface="Cambria"/>
                <a:ea typeface="ＭＳ ゴシック"/>
              </a:rPr>
              <a:t>Distribution Mechanisms</a:t>
            </a:r>
            <a:endParaRPr lang="en-US" b="1" i="0" u="none" strike="noStrike" baseline="0" dirty="0" smtClean="0">
              <a:solidFill>
                <a:srgbClr val="365F91"/>
              </a:solidFill>
              <a:latin typeface="Cambria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Incident report distribution includes social services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Allows for quick interventions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Feedback is given to security staff after an incident</a:t>
            </a:r>
          </a:p>
          <a:p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Agency Dashboard</a:t>
            </a:r>
          </a:p>
          <a:p>
            <a:pPr lv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Monthly financial review for each property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Regular meetings with Social Services to review: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Rent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Legal Cases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Incidents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Apartment Condition</a:t>
            </a:r>
          </a:p>
          <a:p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Thoughtful in how to get staff to complete data entry</a:t>
            </a:r>
          </a:p>
          <a:p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Close feedback loops with analysis of data</a:t>
            </a:r>
          </a:p>
        </p:txBody>
      </p:sp>
    </p:spTree>
    <p:extLst>
      <p:ext uri="{BB962C8B-B14F-4D97-AF65-F5344CB8AC3E}">
        <p14:creationId xmlns="" xmlns:p14="http://schemas.microsoft.com/office/powerpoint/2010/main" val="25207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  <a:ea typeface="ＭＳ ゴシック"/>
              </a:rPr>
              <a:t>Management Index</a:t>
            </a:r>
            <a:endParaRPr lang="en-US" b="1" i="0" u="none" strike="noStrike" baseline="0" dirty="0" smtClean="0">
              <a:solidFill>
                <a:srgbClr val="365F91"/>
              </a:solidFill>
              <a:latin typeface="Times New Roman"/>
              <a:ea typeface="ＭＳ ゴシック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279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  <a:ea typeface="ＭＳ ゴシック"/>
              </a:rPr>
              <a:t>Management Index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R="0" lvl="0" rt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Index provides a complete picture of tenants in our housing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Uses objective criteria to document their success</a:t>
            </a:r>
          </a:p>
          <a:p>
            <a:pPr lvl="1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Highlights</a:t>
            </a:r>
            <a:r>
              <a:rPr lang="en-US" b="1" i="0" u="none" strike="noStrike" dirty="0" smtClean="0">
                <a:solidFill>
                  <a:srgbClr val="4F81BD"/>
                </a:solidFill>
                <a:latin typeface="Cambria"/>
                <a:ea typeface="ＭＳ ゴシック"/>
              </a:rPr>
              <a:t> </a:t>
            </a:r>
            <a:r>
              <a:rPr lang="en-US" b="1" i="0" u="none" strike="noStrike" dirty="0" smtClean="0">
                <a:solidFill>
                  <a:srgbClr val="4F81BD"/>
                </a:solidFill>
                <a:latin typeface="Cambria"/>
                <a:ea typeface="ＭＳ ゴシック"/>
              </a:rPr>
              <a:t>individual tenants </a:t>
            </a:r>
            <a:r>
              <a:rPr lang="en-US" b="1" i="0" u="none" strike="noStrike" dirty="0" smtClean="0">
                <a:solidFill>
                  <a:srgbClr val="4F81BD"/>
                </a:solidFill>
                <a:latin typeface="Cambria"/>
                <a:ea typeface="ＭＳ ゴシック"/>
              </a:rPr>
              <a:t>in need of additional assistance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0" rt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Helps to focus attention on</a:t>
            </a:r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 problematic areas in a building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Drastic changes in one area may indicate an issue</a:t>
            </a:r>
          </a:p>
          <a:p>
            <a:pPr lvl="1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e.g. drug activity may result in more incidents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Ability to get a snapshot of </a:t>
            </a:r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overall tenant needs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No double entry of information</a:t>
            </a:r>
          </a:p>
          <a:p>
            <a:pPr marR="0" lvl="0" rtl="0"/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Index has evolved over time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385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dirty="0" smtClean="0">
                <a:solidFill>
                  <a:srgbClr val="365F91"/>
                </a:solidFill>
                <a:latin typeface="Cambria"/>
                <a:ea typeface="ＭＳ ゴシック"/>
              </a:rPr>
              <a:t>Score Calculation &amp; Distribution</a:t>
            </a:r>
            <a:endParaRPr lang="en-US" b="1" i="0" u="none" strike="noStrike" baseline="0" dirty="0" smtClean="0">
              <a:solidFill>
                <a:srgbClr val="365F91"/>
              </a:solidFill>
              <a:latin typeface="Times New Roman"/>
              <a:ea typeface="ＭＳ ゴシック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Given a score of 1, 3, or 5 </a:t>
            </a:r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in five </a:t>
            </a:r>
            <a:r>
              <a:rPr lang="en-US" b="1" dirty="0" smtClean="0">
                <a:solidFill>
                  <a:srgbClr val="4F81BD"/>
                </a:solidFill>
                <a:latin typeface="Cambria"/>
                <a:ea typeface="ＭＳ ゴシック"/>
              </a:rPr>
              <a:t>categories</a:t>
            </a:r>
            <a:endParaRPr lang="en-US" b="1" i="0" u="none" strike="noStrike" baseline="0" dirty="0" smtClean="0">
              <a:solidFill>
                <a:srgbClr val="4F81BD"/>
              </a:solidFill>
              <a:latin typeface="Cambria"/>
              <a:ea typeface="ＭＳ ゴシック"/>
            </a:endParaRP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Lowest Score determines overall score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Scores are calculated monthly and distributed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Historical scores are tracked in MTDB</a:t>
            </a:r>
          </a:p>
          <a:p>
            <a:pPr marR="0" lvl="0" rtl="0"/>
            <a:r>
              <a:rPr lang="en-US" b="1" i="0" u="none" strike="noStrike" baseline="0" dirty="0" smtClean="0">
                <a:solidFill>
                  <a:srgbClr val="4F81BD"/>
                </a:solidFill>
                <a:latin typeface="Cambria"/>
                <a:ea typeface="ＭＳ ゴシック"/>
              </a:rPr>
              <a:t>Number of tenants scoring 1 is tracked on our agency dashboard</a:t>
            </a:r>
          </a:p>
        </p:txBody>
      </p:sp>
    </p:spTree>
    <p:extLst>
      <p:ext uri="{BB962C8B-B14F-4D97-AF65-F5344CB8AC3E}">
        <p14:creationId xmlns="" xmlns:p14="http://schemas.microsoft.com/office/powerpoint/2010/main" val="227901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936</TotalTime>
  <Words>1425</Words>
  <Application>Microsoft Office PowerPoint</Application>
  <PresentationFormat>On-screen Show (4:3)</PresentationFormat>
  <Paragraphs>589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Perception</vt:lpstr>
      <vt:lpstr>Management Index &amp;  Serious Incident Tracking</vt:lpstr>
      <vt:lpstr>Synopsis</vt:lpstr>
      <vt:lpstr>Common Ground Overview</vt:lpstr>
      <vt:lpstr>Databases for tenant information</vt:lpstr>
      <vt:lpstr>Data Entry</vt:lpstr>
      <vt:lpstr>Distribution Mechanisms</vt:lpstr>
      <vt:lpstr>Management Index</vt:lpstr>
      <vt:lpstr>Management Index</vt:lpstr>
      <vt:lpstr>Score Calculation &amp; Distribution</vt:lpstr>
      <vt:lpstr>Focus and calculations</vt:lpstr>
      <vt:lpstr>Sample Management Index Scores</vt:lpstr>
      <vt:lpstr>Percentage of Tenants with Each Score</vt:lpstr>
      <vt:lpstr>Individual Tenant History</vt:lpstr>
      <vt:lpstr>Number of Tenants with Incident Scores</vt:lpstr>
      <vt:lpstr>Uses</vt:lpstr>
      <vt:lpstr>Serious Incident Tracking</vt:lpstr>
      <vt:lpstr>History of Development</vt:lpstr>
      <vt:lpstr>Focus</vt:lpstr>
      <vt:lpstr>Sample Incident Tracking Report</vt:lpstr>
      <vt:lpstr>Incidents per 100 Residents</vt:lpstr>
      <vt:lpstr>Serious Incidents by Quarter/100 Residents</vt:lpstr>
      <vt:lpstr>Uses</vt:lpstr>
      <vt:lpstr>Conclusions</vt:lpstr>
      <vt:lpstr>Two Tools Amongst Many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Index &amp; Serious Incident Tracking</dc:title>
  <dc:creator>Aaron Dobish</dc:creator>
  <cp:lastModifiedBy>Aaron Dobish</cp:lastModifiedBy>
  <cp:revision>66</cp:revision>
  <dcterms:created xsi:type="dcterms:W3CDTF">2012-05-28T00:00:58Z</dcterms:created>
  <dcterms:modified xsi:type="dcterms:W3CDTF">2012-06-05T18:38:17Z</dcterms:modified>
</cp:coreProperties>
</file>